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58" r:id="rId3"/>
    <p:sldId id="352" r:id="rId4"/>
    <p:sldId id="257" r:id="rId5"/>
    <p:sldId id="259" r:id="rId6"/>
    <p:sldId id="260" r:id="rId7"/>
    <p:sldId id="261" r:id="rId8"/>
    <p:sldId id="354" r:id="rId9"/>
    <p:sldId id="353" r:id="rId10"/>
    <p:sldId id="262" r:id="rId11"/>
    <p:sldId id="263" r:id="rId12"/>
    <p:sldId id="355" r:id="rId13"/>
    <p:sldId id="264" r:id="rId14"/>
    <p:sldId id="266" r:id="rId15"/>
    <p:sldId id="267" r:id="rId16"/>
    <p:sldId id="268" r:id="rId17"/>
    <p:sldId id="269" r:id="rId18"/>
    <p:sldId id="359" r:id="rId19"/>
    <p:sldId id="272" r:id="rId20"/>
    <p:sldId id="273" r:id="rId21"/>
    <p:sldId id="276" r:id="rId22"/>
    <p:sldId id="361" r:id="rId23"/>
    <p:sldId id="280" r:id="rId24"/>
    <p:sldId id="285" r:id="rId25"/>
    <p:sldId id="287" r:id="rId26"/>
    <p:sldId id="288" r:id="rId27"/>
    <p:sldId id="365" r:id="rId28"/>
    <p:sldId id="292" r:id="rId29"/>
    <p:sldId id="293" r:id="rId30"/>
    <p:sldId id="357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62" r:id="rId41"/>
    <p:sldId id="304" r:id="rId42"/>
    <p:sldId id="305" r:id="rId43"/>
    <p:sldId id="368" r:id="rId44"/>
    <p:sldId id="364" r:id="rId45"/>
    <p:sldId id="312" r:id="rId46"/>
    <p:sldId id="313" r:id="rId47"/>
    <p:sldId id="314" r:id="rId48"/>
    <p:sldId id="363" r:id="rId49"/>
    <p:sldId id="306" r:id="rId50"/>
    <p:sldId id="316" r:id="rId51"/>
    <p:sldId id="319" r:id="rId52"/>
    <p:sldId id="321" r:id="rId53"/>
    <p:sldId id="323" r:id="rId54"/>
    <p:sldId id="324" r:id="rId55"/>
    <p:sldId id="325" r:id="rId56"/>
    <p:sldId id="326" r:id="rId57"/>
    <p:sldId id="327" r:id="rId58"/>
    <p:sldId id="367" r:id="rId59"/>
    <p:sldId id="331" r:id="rId60"/>
    <p:sldId id="332" r:id="rId61"/>
    <p:sldId id="333" r:id="rId62"/>
    <p:sldId id="335" r:id="rId63"/>
    <p:sldId id="336" r:id="rId64"/>
    <p:sldId id="337" r:id="rId65"/>
    <p:sldId id="338" r:id="rId66"/>
    <p:sldId id="339" r:id="rId67"/>
    <p:sldId id="340" r:id="rId68"/>
    <p:sldId id="342" r:id="rId69"/>
    <p:sldId id="346" r:id="rId70"/>
    <p:sldId id="347" r:id="rId71"/>
    <p:sldId id="348" r:id="rId72"/>
    <p:sldId id="369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1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46484-8E0F-4C2F-B421-9C4D1BB11ECB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65A13-B3F5-4050-8C8B-D0646B591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2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判断一个基因对癌症是否重要的核心标准：该基因在人类癌症中变异的程度。</a:t>
            </a:r>
            <a:r>
              <a:rPr lang="en-US" altLang="zh-CN" dirty="0" smtClean="0"/>
              <a:t>P53</a:t>
            </a:r>
            <a:r>
              <a:rPr lang="zh-CN" altLang="en-US" dirty="0" smtClean="0"/>
              <a:t>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万个人类基因中，在癌症中综合突变比例</a:t>
            </a:r>
            <a:r>
              <a:rPr lang="zh-CN" altLang="en-US" b="1" dirty="0" smtClean="0">
                <a:solidFill>
                  <a:srgbClr val="FF0000"/>
                </a:solidFill>
              </a:rPr>
              <a:t>最高</a:t>
            </a:r>
            <a:r>
              <a:rPr lang="zh-CN" altLang="en-US" dirty="0" smtClean="0"/>
              <a:t>（不是最高之一！！！）的基因。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37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E950F1-9CE4-4CFC-8086-0DA8474FAB49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054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P53</a:t>
            </a:r>
            <a:r>
              <a:rPr lang="zh-CN" altLang="en-US" dirty="0" smtClean="0"/>
              <a:t>实际突变的比例比书上描述的多，目前</a:t>
            </a:r>
            <a:r>
              <a:rPr lang="en-US" altLang="zh-CN" dirty="0" smtClean="0"/>
              <a:t>p53</a:t>
            </a:r>
            <a:r>
              <a:rPr lang="zh-CN" altLang="en-US" dirty="0" smtClean="0"/>
              <a:t>是癌症突变最多的基因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4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D5938-125B-490A-8A7C-AAEFB4F7942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51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8DE2B-272F-4DB7-87CC-67A950A05074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P53 missense mutation could provide growth advantage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7164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A310CC-A35E-45E0-BE9D-9088A72196BE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630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40078-0164-43DB-936E-CA9981FF6A0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159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84E22C-865F-452D-B18F-3E6C837D85E9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这解释了为什么一开始</a:t>
            </a:r>
            <a:r>
              <a:rPr lang="en-US" altLang="zh-CN" dirty="0" smtClean="0"/>
              <a:t>P53</a:t>
            </a:r>
            <a:r>
              <a:rPr lang="zh-CN" altLang="en-US" dirty="0" smtClean="0"/>
              <a:t>被认为是</a:t>
            </a:r>
            <a:r>
              <a:rPr lang="en-US" altLang="zh-CN" dirty="0" smtClean="0"/>
              <a:t>oncogene, </a:t>
            </a:r>
            <a:r>
              <a:rPr lang="zh-CN" altLang="en-US" dirty="0" smtClean="0"/>
              <a:t> 以及 为什么</a:t>
            </a:r>
            <a:r>
              <a:rPr lang="en-US" altLang="zh-CN" dirty="0" smtClean="0"/>
              <a:t>p53</a:t>
            </a:r>
            <a:r>
              <a:rPr lang="zh-CN" altLang="en-US" dirty="0" smtClean="0"/>
              <a:t>有那么多</a:t>
            </a:r>
            <a:r>
              <a:rPr lang="en-US" altLang="zh-CN" dirty="0" smtClean="0"/>
              <a:t>missense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mutation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99519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7CCA2-9066-4200-96F4-8B0D6BA77693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一张重要的总结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, </a:t>
            </a:r>
            <a:r>
              <a:rPr lang="zh-CN" altLang="en-US" dirty="0" smtClean="0"/>
              <a:t>系统总结</a:t>
            </a:r>
            <a:r>
              <a:rPr lang="en-US" altLang="zh-CN" dirty="0" smtClean="0"/>
              <a:t>p53</a:t>
            </a:r>
            <a:r>
              <a:rPr lang="zh-CN" altLang="en-US" dirty="0" smtClean="0"/>
              <a:t>的上游调控信号，下游生物学功能，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83483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F6DF2F-4653-415D-BE23-81C6ACC81868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2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EC396-6D49-42CA-837B-0EDABCC49CA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P53</a:t>
            </a:r>
            <a:r>
              <a:rPr lang="zh-CN" altLang="en-US" dirty="0" smtClean="0"/>
              <a:t>蛋白不稳定的一个原因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1921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前面提到</a:t>
            </a:r>
            <a:r>
              <a:rPr lang="en-US" altLang="zh-CN" dirty="0" smtClean="0"/>
              <a:t>p53</a:t>
            </a:r>
            <a:r>
              <a:rPr lang="zh-CN" altLang="en-US" dirty="0" smtClean="0"/>
              <a:t>有两个特点：突变比例最高；研究文献最多的人类基因。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067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33117-6E3D-4FD1-9AC2-A59746CC556A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P53</a:t>
            </a:r>
            <a:r>
              <a:rPr lang="zh-CN" altLang="en-US" dirty="0" smtClean="0"/>
              <a:t>最基本的功能是作为转录因子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81087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0DACF-7E02-4103-AF5E-7A2F2C78EF20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576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6A5461-919B-4495-AE86-67B2591C585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6534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3FC287-82B1-412F-B45C-142C8572015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4360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659C2-ED37-47CE-88CA-3193EAC9D219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6588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58735-0CFA-4472-B98D-30ECF5409927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5388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90A65-7B95-4E2E-B7D8-E24A3DBBAAB7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81763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56A5D5-7D09-46E7-AC12-1514A690D76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080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8E053-D02A-40E4-A185-C2EF3468C2A1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73825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E2A6D-F520-48BA-9FB2-B306B9CA785D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细胞凋亡伴随着基因组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的切割和碎片化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9876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SV40 virus belong to </a:t>
            </a:r>
            <a:r>
              <a:rPr lang="en-US" altLang="zh-CN" sz="1200" dirty="0" err="1" smtClean="0">
                <a:solidFill>
                  <a:srgbClr val="1271FF"/>
                </a:solidFill>
                <a:latin typeface="ACaslonPro-Regular"/>
              </a:rPr>
              <a:t>Papovaviruses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116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6F108-6BF8-4BB5-BDEA-67444990F3F2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PARP</a:t>
            </a:r>
            <a:r>
              <a:rPr lang="zh-CN" altLang="en-US" dirty="0" smtClean="0"/>
              <a:t>参与</a:t>
            </a:r>
            <a:r>
              <a:rPr lang="en-US" altLang="zh-CN" dirty="0" smtClean="0"/>
              <a:t>DNA</a:t>
            </a:r>
            <a:r>
              <a:rPr lang="zh-CN" altLang="en-US" dirty="0" smtClean="0"/>
              <a:t>损伤修复，凋亡细胞</a:t>
            </a:r>
            <a:r>
              <a:rPr lang="en-US" altLang="zh-CN" dirty="0" smtClean="0"/>
              <a:t>PARP</a:t>
            </a:r>
            <a:r>
              <a:rPr lang="zh-CN" altLang="en-US" dirty="0" smtClean="0"/>
              <a:t>被</a:t>
            </a:r>
            <a:r>
              <a:rPr lang="en-US" altLang="zh-CN" dirty="0" err="1" smtClean="0"/>
              <a:t>caspase</a:t>
            </a:r>
            <a:r>
              <a:rPr lang="zh-CN" altLang="en-US" dirty="0" smtClean="0"/>
              <a:t>切割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6416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F2C0A4-7921-4039-BEA0-D7B2FFA4847D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44798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7B339-3221-44E2-9C2C-CFEA22BFA390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BrdU</a:t>
            </a:r>
            <a:r>
              <a:rPr lang="zh-CN" altLang="en-US" dirty="0" smtClean="0"/>
              <a:t>也可以用来标记增殖细胞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75194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750B7-0D7D-415B-BA7D-F96F51FF2FA0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细胞凋亡是正常个体发育必不可少的一个环节。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63752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07823-C0F8-4A4D-B46F-95289AD8402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P53</a:t>
            </a:r>
            <a:r>
              <a:rPr lang="zh-CN" altLang="en-US" dirty="0" smtClean="0"/>
              <a:t>人类家系突变后 与 其他</a:t>
            </a:r>
            <a:r>
              <a:rPr lang="en-US" altLang="zh-CN" dirty="0" smtClean="0"/>
              <a:t>tumor suppressor</a:t>
            </a:r>
            <a:r>
              <a:rPr lang="zh-CN" altLang="en-US" dirty="0" smtClean="0"/>
              <a:t>家系突变所诱发的肿瘤 区别是： 肿瘤发生类型多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027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本次课第二部分内容：细胞凋亡及其机制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96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667CD5-6DFA-4D8B-878B-31B30A9B3180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9959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CAB5C-78A3-4028-9972-652774BD0883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3882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Ced-3: caspase;   ced-4: Apaf-1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107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诺贝尔奖级别的科学发现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2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A267F3-1ED5-43B8-AC8A-AD3F5725708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1671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255B3C-BBEF-4D71-AD65-DF2563A332F2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8872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9FB36-879C-4009-BBEB-428E4755F733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845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B58C1-540E-4321-8703-5CBB1551D877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421716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20193-3440-4E3F-A930-927D0A6CD77E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37562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4B3ED9-B5B8-4BDB-A283-A54AA57AE901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51716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7259C2-8A9F-4D5B-B5D2-4612790BEB3E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91468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3AB93-53F1-4350-80A0-F83F9E281A47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6908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EFC02-078C-4808-8FBD-9B2DCE301C8A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BCL-2</a:t>
            </a:r>
            <a:r>
              <a:rPr lang="zh-CN" altLang="en-US" dirty="0" smtClean="0"/>
              <a:t> </a:t>
            </a:r>
            <a:r>
              <a:rPr lang="en-US" altLang="zh-CN" dirty="0" smtClean="0"/>
              <a:t>family</a:t>
            </a:r>
            <a:r>
              <a:rPr lang="en-US" altLang="zh-CN" baseline="0" dirty="0" smtClean="0"/>
              <a:t> protein regulate apoptosis through regulate cytochrome c release, </a:t>
            </a:r>
            <a:r>
              <a:rPr lang="zh-CN" altLang="en-US" baseline="0" dirty="0" smtClean="0"/>
              <a:t>具体机制仅供参考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46763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4F88A-6268-4E0D-B5F5-6614E944B080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细胞凋亡在乳腺导管发育中的作用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8054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C7D9FD-C244-4A19-8574-5C0039412224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330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6424F9-1A17-4561-825D-57ECFDF9F40D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</a:t>
            </a:r>
            <a:r>
              <a:rPr lang="en-US" altLang="zh-CN" dirty="0" smtClean="0"/>
              <a:t>p53</a:t>
            </a:r>
            <a:r>
              <a:rPr lang="zh-CN" altLang="en-US" dirty="0" smtClean="0"/>
              <a:t>在肿瘤中表达高于正常组织， </a:t>
            </a:r>
            <a:r>
              <a:rPr lang="en-US" altLang="zh-CN" dirty="0" smtClean="0"/>
              <a:t>meaning?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38915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8CD48C-1F28-434A-8A27-D05CCD49388E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2171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8A034-A812-4D26-A25A-24CA89DB92C2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7048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C87E87-8901-47B1-9605-3819AAAD73F6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9355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7F596-103A-4BD3-846F-4B6CA2CF5416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2692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1D2A03-22AC-4551-888F-A47DE219A0D7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5537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1AAC9-3459-4181-8D22-4B93EF3E94BE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1364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5E60F6-2408-4204-B7A4-4D47200C5F50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436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18571E-2307-4AA4-94DC-5FCCED8D33EA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具体通路细节仅供参考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23707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B09CC-C917-4D79-9E87-429079EC8119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6267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F44F2-1722-451A-BB98-848EA0BE620C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761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76E2ED-058C-4E10-BAE6-1B6260EA86A5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Larget</a:t>
            </a:r>
            <a:r>
              <a:rPr lang="en-US" altLang="zh-CN" dirty="0" smtClean="0"/>
              <a:t> T 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p53</a:t>
            </a:r>
            <a:r>
              <a:rPr lang="zh-CN" altLang="en-US" dirty="0" smtClean="0"/>
              <a:t>的具体细节仅供参考，值得注意的是，</a:t>
            </a:r>
            <a:r>
              <a:rPr lang="en-US" altLang="zh-CN" dirty="0" smtClean="0"/>
              <a:t>Large T</a:t>
            </a:r>
            <a:r>
              <a:rPr lang="zh-CN" altLang="en-US" dirty="0" smtClean="0"/>
              <a:t>同时也可结合</a:t>
            </a:r>
            <a:r>
              <a:rPr lang="en-US" altLang="zh-CN" dirty="0" err="1" smtClean="0"/>
              <a:t>Rb</a:t>
            </a:r>
            <a:r>
              <a:rPr lang="zh-CN" altLang="en-US" dirty="0" smtClean="0"/>
              <a:t>蛋白，并抑制其活性。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22233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DE20E-87A9-4C5D-A985-1C709CF176C3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具体通路细节仅供</a:t>
            </a:r>
            <a:r>
              <a:rPr lang="zh-CN" altLang="en-US" smtClean="0"/>
              <a:t>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374805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F8C558-4553-4EE7-BDEF-0EDAFCADEE43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Role of autophagy in cancer actually is very</a:t>
            </a:r>
            <a:r>
              <a:rPr lang="en-US" altLang="zh-CN" baseline="0" dirty="0" smtClean="0"/>
              <a:t> complicated, sometimes promote cancer, sometimes inhibit cancer.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68711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4AE721-30E5-484D-8521-6ED716C4A69B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26424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C53633-0D0F-4E1C-A336-EAF390FB0418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万个基因，其中</a:t>
            </a:r>
            <a:r>
              <a:rPr lang="en-US" altLang="zh-CN" dirty="0" smtClean="0"/>
              <a:t>P53</a:t>
            </a:r>
            <a:r>
              <a:rPr lang="zh-CN" altLang="en-US" dirty="0" smtClean="0"/>
              <a:t>是目前研究文献最多的基因。但是还有很多</a:t>
            </a:r>
            <a:r>
              <a:rPr lang="en-US" altLang="zh-CN" dirty="0" smtClean="0"/>
              <a:t>p53</a:t>
            </a:r>
            <a:r>
              <a:rPr lang="zh-CN" altLang="en-US" dirty="0" smtClean="0"/>
              <a:t>功能与调控目前未知，比如：如何设计药物靶向</a:t>
            </a:r>
            <a:r>
              <a:rPr lang="en-US" altLang="zh-CN" dirty="0" smtClean="0"/>
              <a:t>p53</a:t>
            </a:r>
            <a:r>
              <a:rPr lang="zh-CN" altLang="en-US" dirty="0" smtClean="0"/>
              <a:t>失活细胞？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09579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0D6FD-2528-4FA4-B0F6-9CA2409F1638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具体内容仅供参考，关注</a:t>
            </a:r>
            <a:r>
              <a:rPr lang="en-US" altLang="zh-CN" dirty="0" smtClean="0"/>
              <a:t>p53</a:t>
            </a:r>
            <a:r>
              <a:rPr lang="zh-CN" altLang="en-US" dirty="0" smtClean="0"/>
              <a:t>相关信号通路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7466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3472A-AEC5-4AB7-B8C7-7DA37557F265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一些</a:t>
            </a:r>
            <a:r>
              <a:rPr lang="en-US" altLang="zh-CN" dirty="0" smtClean="0"/>
              <a:t>DNA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肿瘤病毒蛋白能够抑制 </a:t>
            </a:r>
            <a:r>
              <a:rPr lang="en-US" altLang="zh-CN" baseline="0" dirty="0" err="1" smtClean="0"/>
              <a:t>Rb</a:t>
            </a:r>
            <a:r>
              <a:rPr lang="zh-CN" altLang="en-US" baseline="0" dirty="0" smtClean="0"/>
              <a:t>， </a:t>
            </a:r>
            <a:r>
              <a:rPr lang="en-US" altLang="zh-CN" baseline="0" dirty="0" smtClean="0"/>
              <a:t>P53</a:t>
            </a:r>
            <a:r>
              <a:rPr lang="zh-CN" altLang="en-US" baseline="0" dirty="0" smtClean="0"/>
              <a:t>活性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5384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最早</a:t>
            </a:r>
            <a:r>
              <a:rPr lang="en-US" altLang="zh-CN" dirty="0" smtClean="0"/>
              <a:t>p53</a:t>
            </a:r>
            <a:r>
              <a:rPr lang="zh-CN" altLang="en-US" dirty="0" smtClean="0"/>
              <a:t>被认为是</a:t>
            </a:r>
            <a:r>
              <a:rPr lang="en-US" altLang="zh-CN" dirty="0" smtClean="0"/>
              <a:t>oncogene</a:t>
            </a:r>
            <a:r>
              <a:rPr lang="zh-CN" altLang="en-US" dirty="0" smtClean="0"/>
              <a:t>，因为过表达的</a:t>
            </a:r>
            <a:r>
              <a:rPr lang="en-US" altLang="zh-CN" dirty="0" smtClean="0"/>
              <a:t>P53</a:t>
            </a:r>
            <a:r>
              <a:rPr lang="zh-CN" altLang="en-US" dirty="0" smtClean="0"/>
              <a:t>促进肿瘤生长，后来发现那些过表达实验中用的是突变</a:t>
            </a:r>
            <a:r>
              <a:rPr lang="en-US" altLang="zh-CN" dirty="0" smtClean="0"/>
              <a:t>p53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65A13-B3F5-4050-8C8B-D0646B5911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6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AA040A-0F4A-4B89-9D91-32F00ED2880B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5395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2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0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8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4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6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3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0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0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3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3EBCA-44C1-4AE7-A9E8-9A254B1C73A7}" type="datetimeFigureOut">
              <a:rPr lang="zh-CN" altLang="en-US" smtClean="0"/>
              <a:t>2023/11/17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429B-7A55-423C-BC05-D5E3F01AAE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1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bs.ac.cn/yjsjyimgshow.php?cid=5&amp;sid=6&amp;id=77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7747" y="835224"/>
            <a:ext cx="6096000" cy="21433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Chapter 9</a:t>
            </a:r>
          </a:p>
          <a:p>
            <a:pPr algn="ctr">
              <a:lnSpc>
                <a:spcPct val="20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p53 and Apoptosis</a:t>
            </a:r>
            <a:endParaRPr lang="zh-CN" altLang="en-US" sz="3600" b="1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5050" y="3644096"/>
            <a:ext cx="142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Nov</a:t>
            </a:r>
            <a:r>
              <a:rPr lang="en-US" altLang="zh-CN" dirty="0" smtClean="0"/>
              <a:t> 17, 2023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3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_09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1" y="1082118"/>
            <a:ext cx="7543799" cy="371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3044" y="4974411"/>
            <a:ext cx="10671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A cDNA </a:t>
            </a:r>
            <a:r>
              <a:rPr lang="en-US" altLang="zh-CN" dirty="0" smtClean="0">
                <a:latin typeface="FrutigerLTStd-Light"/>
              </a:rPr>
              <a:t>encoding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 </a:t>
            </a:r>
            <a:r>
              <a:rPr lang="en-US" altLang="zh-CN" i="1" dirty="0" err="1">
                <a:latin typeface="FrutigerLTStd-LightItalic"/>
              </a:rPr>
              <a:t>ras</a:t>
            </a:r>
            <a:r>
              <a:rPr lang="en-US" altLang="zh-CN" i="1" dirty="0">
                <a:latin typeface="FrutigerLTStd-LightItalic"/>
              </a:rPr>
              <a:t> </a:t>
            </a:r>
            <a:r>
              <a:rPr lang="en-US" altLang="zh-CN" dirty="0">
                <a:latin typeface="FrutigerLTStd-Light"/>
              </a:rPr>
              <a:t>oncogene was </a:t>
            </a:r>
            <a:r>
              <a:rPr lang="en-US" altLang="zh-CN" dirty="0" smtClean="0">
                <a:latin typeface="FrutigerLTStd-Light"/>
              </a:rPr>
              <a:t>co-transfected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with </a:t>
            </a:r>
            <a:r>
              <a:rPr lang="en-US" altLang="zh-CN" dirty="0">
                <a:latin typeface="FrutigerLTStd-Light"/>
              </a:rPr>
              <a:t>several alternative forms of a </a:t>
            </a:r>
            <a:r>
              <a:rPr lang="en-US" altLang="zh-CN" i="1" dirty="0" smtClean="0">
                <a:latin typeface="FrutigerLTStd-LightItalic"/>
              </a:rPr>
              <a:t>p53</a:t>
            </a:r>
            <a:r>
              <a:rPr lang="zh-CN" altLang="en-US" i="1" dirty="0" smtClean="0">
                <a:latin typeface="FrutigerLTStd-LightItalic"/>
              </a:rPr>
              <a:t> </a:t>
            </a:r>
            <a:r>
              <a:rPr lang="en-US" altLang="zh-CN" dirty="0" smtClean="0">
                <a:latin typeface="FrutigerLTStd-Light"/>
              </a:rPr>
              <a:t>cDNA </a:t>
            </a:r>
            <a:r>
              <a:rPr lang="en-US" altLang="zh-CN" dirty="0">
                <a:latin typeface="FrutigerLTStd-Light"/>
              </a:rPr>
              <a:t>into rat embryo fibroblasts. </a:t>
            </a:r>
            <a:r>
              <a:rPr lang="en-US" altLang="zh-CN" dirty="0" smtClean="0">
                <a:latin typeface="FrutigerLTStd-Light"/>
              </a:rPr>
              <a:t>In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presence of a </a:t>
            </a:r>
            <a:r>
              <a:rPr lang="en-US" altLang="zh-CN" i="1" dirty="0">
                <a:latin typeface="FrutigerLTStd-LightItalic"/>
              </a:rPr>
              <a:t>p53 dl </a:t>
            </a:r>
            <a:r>
              <a:rPr lang="en-US" altLang="zh-CN" dirty="0">
                <a:latin typeface="FrutigerLTStd-Light"/>
              </a:rPr>
              <a:t>mutant </a:t>
            </a:r>
            <a:r>
              <a:rPr lang="en-US" altLang="zh-CN" dirty="0" smtClean="0">
                <a:latin typeface="FrutigerLTStd-Light"/>
              </a:rPr>
              <a:t>vector,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which </a:t>
            </a:r>
            <a:r>
              <a:rPr lang="en-US" altLang="zh-CN" dirty="0">
                <a:latin typeface="FrutigerLTStd-Light"/>
              </a:rPr>
              <a:t>contains an almost </a:t>
            </a:r>
            <a:r>
              <a:rPr lang="en-US" altLang="zh-CN" dirty="0" smtClean="0">
                <a:latin typeface="FrutigerLTStd-Light"/>
              </a:rPr>
              <a:t>complete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deletion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i="1" dirty="0">
                <a:latin typeface="FrutigerLTStd-LightItalic"/>
              </a:rPr>
              <a:t>p53 </a:t>
            </a:r>
            <a:r>
              <a:rPr lang="en-US" altLang="zh-CN" dirty="0">
                <a:latin typeface="FrutigerLTStd-Light"/>
              </a:rPr>
              <a:t>reading frame (</a:t>
            </a:r>
            <a:r>
              <a:rPr lang="en-US" altLang="zh-CN" i="1" dirty="0">
                <a:latin typeface="FrutigerLTStd-LightItalic"/>
              </a:rPr>
              <a:t>left</a:t>
            </a:r>
            <a:r>
              <a:rPr lang="en-US" altLang="zh-CN" dirty="0" smtClean="0">
                <a:latin typeface="FrutigerLTStd-Light"/>
              </a:rPr>
              <a:t>),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 </a:t>
            </a:r>
            <a:r>
              <a:rPr lang="en-US" altLang="zh-CN" dirty="0">
                <a:latin typeface="FrutigerLTStd-Light"/>
              </a:rPr>
              <a:t>small number of foci were </a:t>
            </a:r>
            <a:r>
              <a:rPr lang="en-US" altLang="zh-CN" dirty="0" smtClean="0">
                <a:latin typeface="FrutigerLTStd-Light"/>
              </a:rPr>
              <a:t>formed.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the presence of a </a:t>
            </a:r>
            <a:r>
              <a:rPr lang="en-US" altLang="zh-CN" i="1" dirty="0">
                <a:latin typeface="FrutigerLTStd-LightItalic"/>
              </a:rPr>
              <a:t>p53 </a:t>
            </a:r>
            <a:r>
              <a:rPr lang="en-US" altLang="zh-CN" dirty="0">
                <a:latin typeface="FrutigerLTStd-Light"/>
              </a:rPr>
              <a:t>point </a:t>
            </a:r>
            <a:r>
              <a:rPr lang="en-US" altLang="zh-CN" dirty="0" smtClean="0">
                <a:latin typeface="FrutigerLTStd-Light"/>
              </a:rPr>
              <a:t>mutant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i="1" dirty="0" smtClean="0">
                <a:latin typeface="FrutigerLTStd-LightItalic"/>
              </a:rPr>
              <a:t>middle</a:t>
            </a:r>
            <a:r>
              <a:rPr lang="en-US" altLang="zh-CN" dirty="0">
                <a:latin typeface="FrutigerLTStd-Light"/>
              </a:rPr>
              <a:t>), a large number of robust </a:t>
            </a:r>
            <a:r>
              <a:rPr lang="en-US" altLang="zh-CN" dirty="0" smtClean="0">
                <a:latin typeface="FrutigerLTStd-Light"/>
              </a:rPr>
              <a:t>foci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were </a:t>
            </a:r>
            <a:r>
              <a:rPr lang="en-US" altLang="zh-CN" dirty="0">
                <a:latin typeface="FrutigerLTStd-Light"/>
              </a:rPr>
              <a:t>formed. However, in the </a:t>
            </a:r>
            <a:r>
              <a:rPr lang="en-US" altLang="zh-CN" dirty="0" smtClean="0">
                <a:latin typeface="FrutigerLTStd-Light"/>
              </a:rPr>
              <a:t>presence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of </a:t>
            </a:r>
            <a:r>
              <a:rPr lang="en-US" altLang="zh-CN" dirty="0">
                <a:latin typeface="FrutigerLTStd-Light"/>
              </a:rPr>
              <a:t>a </a:t>
            </a:r>
            <a:r>
              <a:rPr lang="en-US" altLang="zh-CN" i="1" dirty="0">
                <a:latin typeface="FrutigerLTStd-LightItalic"/>
              </a:rPr>
              <a:t>p53 </a:t>
            </a:r>
            <a:r>
              <a:rPr lang="en-US" altLang="zh-CN" dirty="0">
                <a:latin typeface="FrutigerLTStd-Light"/>
              </a:rPr>
              <a:t>wild-type cDNA clone (</a:t>
            </a:r>
            <a:r>
              <a:rPr lang="en-US" altLang="zh-CN" i="1" dirty="0">
                <a:latin typeface="FrutigerLTStd-LightItalic"/>
              </a:rPr>
              <a:t>right</a:t>
            </a:r>
            <a:r>
              <a:rPr lang="en-US" altLang="zh-CN" dirty="0" smtClean="0">
                <a:latin typeface="FrutigerLTStd-Light"/>
              </a:rPr>
              <a:t>),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almost </a:t>
            </a:r>
            <a:r>
              <a:rPr lang="en-US" altLang="zh-CN" dirty="0">
                <a:latin typeface="FrutigerLTStd-Light"/>
              </a:rPr>
              <a:t>no foci were formed. (Courtesy </a:t>
            </a:r>
            <a:r>
              <a:rPr lang="en-US" altLang="zh-CN" dirty="0" smtClean="0">
                <a:latin typeface="FrutigerLTStd-Light"/>
              </a:rPr>
              <a:t>of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</a:t>
            </a:r>
            <a:r>
              <a:rPr lang="en-US" altLang="zh-CN" dirty="0">
                <a:latin typeface="FrutigerLTStd-Light"/>
              </a:rPr>
              <a:t>. Oren; from D. </a:t>
            </a:r>
            <a:r>
              <a:rPr lang="en-US" altLang="zh-CN" dirty="0" err="1">
                <a:latin typeface="FrutigerLTStd-Light"/>
              </a:rPr>
              <a:t>Michalovitz</a:t>
            </a:r>
            <a:r>
              <a:rPr lang="en-US" altLang="zh-CN" dirty="0">
                <a:latin typeface="FrutigerLTStd-Light"/>
              </a:rPr>
              <a:t> et al., </a:t>
            </a:r>
            <a:r>
              <a:rPr lang="en-US" altLang="zh-CN" i="1" dirty="0" smtClean="0">
                <a:latin typeface="FrutigerLTStd-LightItalic"/>
              </a:rPr>
              <a:t>Cell</a:t>
            </a:r>
            <a:r>
              <a:rPr lang="zh-CN" altLang="en-US" i="1" dirty="0" smtClean="0">
                <a:latin typeface="FrutigerLTStd-LightItalic"/>
              </a:rPr>
              <a:t> </a:t>
            </a:r>
            <a:r>
              <a:rPr lang="en-US" altLang="zh-CN" dirty="0" smtClean="0">
                <a:latin typeface="FrutigerLTStd-Light"/>
              </a:rPr>
              <a:t>62:671–680</a:t>
            </a:r>
            <a:r>
              <a:rPr lang="en-US" altLang="zh-CN" dirty="0">
                <a:latin typeface="FrutigerLTStd-Light"/>
              </a:rPr>
              <a:t>, 1990.)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19072" y="308047"/>
            <a:ext cx="9537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p53 on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cell transformation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59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figure_09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45" y="1459601"/>
            <a:ext cx="7357363" cy="526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76272" y="225475"/>
            <a:ext cx="78272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Frequency of mutant 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alleles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human tumor cell genomes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19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922273"/>
              </p:ext>
            </p:extLst>
          </p:nvPr>
        </p:nvGraphicFramePr>
        <p:xfrm>
          <a:off x="5724145" y="1527996"/>
          <a:ext cx="6136004" cy="418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r:id="rId4" imgW="14056920" imgH="8025120" progId="">
                  <p:embed/>
                </p:oleObj>
              </mc:Choice>
              <mc:Fallback>
                <p:oleObj r:id="rId4" imgW="14056920" imgH="8025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4145" y="1527996"/>
                        <a:ext cx="6136004" cy="418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151" y="303245"/>
            <a:ext cx="117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P53 is the most significantly mutated gene in human cancers</a:t>
            </a:r>
            <a:endParaRPr lang="zh-CN" altLang="en-US" sz="36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177693"/>
              </p:ext>
            </p:extLst>
          </p:nvPr>
        </p:nvGraphicFramePr>
        <p:xfrm>
          <a:off x="479743" y="2752344"/>
          <a:ext cx="5148088" cy="151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" r:id="rId6" imgW="9434880" imgH="2768040" progId="">
                  <p:embed/>
                </p:oleObj>
              </mc:Choice>
              <mc:Fallback>
                <p:oleObj r:id="rId6" imgW="9434880" imgH="2768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43" y="2752344"/>
                        <a:ext cx="5148088" cy="1510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684509" y="5804654"/>
            <a:ext cx="24867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http://www.cbioportal.org/</a:t>
            </a:r>
            <a:endParaRPr lang="zh-CN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79743" y="5921737"/>
            <a:ext cx="638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Tp53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 mutation hotspots, and significant truncating mutation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44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figure_09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3" y="1618488"/>
            <a:ext cx="5804343" cy="437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52616" y="2098411"/>
            <a:ext cx="53157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This Kaplan–Meier </a:t>
            </a:r>
            <a:r>
              <a:rPr lang="en-US" altLang="zh-CN" dirty="0">
                <a:latin typeface="FrutigerLTStd-Light"/>
              </a:rPr>
              <a:t>plot indicates the </a:t>
            </a:r>
            <a:r>
              <a:rPr lang="en-US" altLang="zh-CN" dirty="0" smtClean="0">
                <a:latin typeface="FrutigerLTStd-Light"/>
              </a:rPr>
              <a:t>percent of </a:t>
            </a:r>
            <a:r>
              <a:rPr lang="en-US" altLang="zh-CN" dirty="0">
                <a:latin typeface="FrutigerLTStd-Light"/>
              </a:rPr>
              <a:t>mice of the indicated genotype </a:t>
            </a:r>
            <a:r>
              <a:rPr lang="en-US" altLang="zh-CN" dirty="0" smtClean="0">
                <a:latin typeface="FrutigerLTStd-Light"/>
              </a:rPr>
              <a:t>that survived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ordinate</a:t>
            </a:r>
            <a:r>
              <a:rPr lang="en-US" altLang="zh-CN" dirty="0">
                <a:latin typeface="FrutigerLTStd-Light"/>
              </a:rPr>
              <a:t>) as a function </a:t>
            </a:r>
            <a:r>
              <a:rPr lang="en-US" altLang="zh-CN" dirty="0" smtClean="0">
                <a:latin typeface="FrutigerLTStd-Light"/>
              </a:rPr>
              <a:t>of elapsed </a:t>
            </a:r>
            <a:r>
              <a:rPr lang="en-US" altLang="zh-CN" dirty="0">
                <a:latin typeface="FrutigerLTStd-Light"/>
              </a:rPr>
              <a:t>lifetime in days (</a:t>
            </a:r>
            <a:r>
              <a:rPr lang="en-US" altLang="zh-CN" i="1" dirty="0">
                <a:latin typeface="FrutigerLTStd-LightItalic"/>
              </a:rPr>
              <a:t>abscissa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dirty="0" smtClean="0">
                <a:latin typeface="FrutigerLTStd-Light"/>
              </a:rPr>
              <a:t>While the </a:t>
            </a:r>
            <a:r>
              <a:rPr lang="en-US" altLang="zh-CN" dirty="0">
                <a:latin typeface="FrutigerLTStd-Light"/>
              </a:rPr>
              <a:t>absence of p53 function in the </a:t>
            </a:r>
            <a:r>
              <a:rPr lang="en-US" altLang="zh-CN" i="1" u="sng" dirty="0">
                <a:latin typeface="FrutigerLTStd-LightItalic"/>
              </a:rPr>
              <a:t>p53</a:t>
            </a:r>
            <a:r>
              <a:rPr lang="en-US" altLang="zh-CN" u="sng" dirty="0" smtClean="0">
                <a:latin typeface="FrutigerLTStd-Light"/>
              </a:rPr>
              <a:t>–/– mice had relatively </a:t>
            </a:r>
            <a:r>
              <a:rPr lang="en-US" altLang="zh-CN" u="sng" dirty="0">
                <a:latin typeface="FrutigerLTStd-Light"/>
              </a:rPr>
              <a:t>little effect on their </a:t>
            </a:r>
            <a:r>
              <a:rPr lang="en-US" altLang="zh-CN" u="sng" dirty="0" smtClean="0">
                <a:latin typeface="FrutigerLTStd-Light"/>
              </a:rPr>
              <a:t>embryonic development </a:t>
            </a:r>
            <a:r>
              <a:rPr lang="en-US" altLang="zh-CN" u="sng" dirty="0">
                <a:latin typeface="FrutigerLTStd-Light"/>
              </a:rPr>
              <a:t>and viability at birth, </a:t>
            </a:r>
            <a:r>
              <a:rPr lang="en-US" altLang="zh-CN" u="sng" dirty="0" smtClean="0">
                <a:latin typeface="FrutigerLTStd-Light"/>
              </a:rPr>
              <a:t>it resulted </a:t>
            </a:r>
            <a:r>
              <a:rPr lang="en-US" altLang="zh-CN" u="sng" dirty="0">
                <a:latin typeface="FrutigerLTStd-Light"/>
              </a:rPr>
              <a:t>in a greatly increased </a:t>
            </a:r>
            <a:r>
              <a:rPr lang="en-US" altLang="zh-CN" u="sng" dirty="0" smtClean="0">
                <a:latin typeface="FrutigerLTStd-Light"/>
              </a:rPr>
              <a:t>mortality relatively </a:t>
            </a:r>
            <a:r>
              <a:rPr lang="en-US" altLang="zh-CN" u="sng" dirty="0">
                <a:latin typeface="FrutigerLTStd-Light"/>
              </a:rPr>
              <a:t>early in life,</a:t>
            </a:r>
            <a:r>
              <a:rPr lang="en-US" altLang="zh-CN" dirty="0">
                <a:latin typeface="FrutigerLTStd-Light"/>
              </a:rPr>
              <a:t> deriving </a:t>
            </a:r>
            <a:r>
              <a:rPr lang="en-US" altLang="zh-CN" dirty="0" smtClean="0">
                <a:latin typeface="FrutigerLTStd-Light"/>
              </a:rPr>
              <a:t>largely from </a:t>
            </a:r>
            <a:r>
              <a:rPr lang="en-US" altLang="zh-CN" dirty="0">
                <a:latin typeface="FrutigerLTStd-Light"/>
              </a:rPr>
              <a:t>the development of </a:t>
            </a:r>
            <a:r>
              <a:rPr lang="en-US" altLang="zh-CN" dirty="0" smtClean="0">
                <a:latin typeface="FrutigerLTStd-Light"/>
              </a:rPr>
              <a:t>sarcomas and </a:t>
            </a:r>
            <a:r>
              <a:rPr lang="en-US" altLang="zh-CN" dirty="0" err="1">
                <a:latin typeface="FrutigerLTStd-Light"/>
              </a:rPr>
              <a:t>leukemias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39112" y="207181"/>
            <a:ext cx="7726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mutant 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alleles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the mouse germ line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21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figure_09_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71" y="1929384"/>
            <a:ext cx="9724593" cy="25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82967" y="491990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Nature of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mutations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139949" y="5704060"/>
            <a:ext cx="5429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Significant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missense mutation </a:t>
            </a:r>
            <a:r>
              <a:rPr lang="en-US" altLang="zh-CN" sz="2400" dirty="0" smtClean="0"/>
              <a:t>in p53 gene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83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figure_09_0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0" y="1426464"/>
            <a:ext cx="5397428" cy="51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84392" y="2594878"/>
            <a:ext cx="51267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The locations across the </a:t>
            </a:r>
            <a:r>
              <a:rPr lang="en-US" altLang="zh-CN" sz="2000" i="1" dirty="0">
                <a:latin typeface="FrutigerLTStd-LightItalic"/>
              </a:rPr>
              <a:t>p53 </a:t>
            </a:r>
            <a:r>
              <a:rPr lang="en-US" altLang="zh-CN" sz="2000" dirty="0" smtClean="0">
                <a:latin typeface="FrutigerLTStd-Light"/>
              </a:rPr>
              <a:t>reading frame </a:t>
            </a:r>
            <a:r>
              <a:rPr lang="en-US" altLang="zh-CN" sz="2000" dirty="0">
                <a:latin typeface="FrutigerLTStd-Light"/>
              </a:rPr>
              <a:t>of the point mutations causing amino acid </a:t>
            </a:r>
            <a:r>
              <a:rPr lang="en-US" altLang="zh-CN" sz="2000" dirty="0" smtClean="0">
                <a:latin typeface="FrutigerLTStd-Light"/>
              </a:rPr>
              <a:t>substitutions are </a:t>
            </a:r>
            <a:r>
              <a:rPr lang="en-US" altLang="zh-CN" sz="2000" dirty="0">
                <a:latin typeface="FrutigerLTStd-Light"/>
              </a:rPr>
              <a:t>plotted here (</a:t>
            </a:r>
            <a:r>
              <a:rPr lang="en-US" altLang="zh-CN" sz="2000" i="1" dirty="0">
                <a:latin typeface="FrutigerLTStd-LightItalic"/>
              </a:rPr>
              <a:t>above</a:t>
            </a:r>
            <a:r>
              <a:rPr lang="en-US" altLang="zh-CN" sz="2000" dirty="0">
                <a:latin typeface="FrutigerLTStd-Light"/>
              </a:rPr>
              <a:t>). As is apparent, </a:t>
            </a:r>
            <a:r>
              <a:rPr lang="en-US" altLang="zh-CN" sz="2000" u="sng" dirty="0">
                <a:latin typeface="FrutigerLTStd-Light"/>
              </a:rPr>
              <a:t>the great majority of </a:t>
            </a:r>
            <a:r>
              <a:rPr lang="en-US" altLang="zh-CN" sz="2000" i="1" u="sng" dirty="0" smtClean="0">
                <a:latin typeface="FrutigerLTStd-LightItalic"/>
              </a:rPr>
              <a:t>p53 </a:t>
            </a:r>
            <a:r>
              <a:rPr lang="en-US" altLang="zh-CN" sz="2000" u="sng" dirty="0" smtClean="0">
                <a:latin typeface="FrutigerLTStd-Light"/>
              </a:rPr>
              <a:t>mutations </a:t>
            </a:r>
            <a:r>
              <a:rPr lang="en-US" altLang="zh-CN" sz="2000" u="sng" dirty="0">
                <a:latin typeface="FrutigerLTStd-Light"/>
              </a:rPr>
              <a:t>(95.1%) affect the DNA-binding domain of the </a:t>
            </a:r>
            <a:r>
              <a:rPr lang="en-US" altLang="zh-CN" sz="2000" u="sng" dirty="0" smtClean="0">
                <a:latin typeface="FrutigerLTStd-Light"/>
              </a:rPr>
              <a:t>p53 protein</a:t>
            </a:r>
            <a:r>
              <a:rPr lang="en-US" altLang="zh-CN" sz="2000" u="sng" dirty="0">
                <a:latin typeface="FrutigerLTStd-Light"/>
              </a:rPr>
              <a:t>.</a:t>
            </a:r>
            <a:endParaRPr lang="zh-CN" altLang="en-US" sz="2000" u="sng" dirty="0"/>
          </a:p>
        </p:txBody>
      </p:sp>
      <p:sp>
        <p:nvSpPr>
          <p:cNvPr id="4" name="Rectangle 3"/>
          <p:cNvSpPr/>
          <p:nvPr/>
        </p:nvSpPr>
        <p:spPr>
          <a:xfrm>
            <a:off x="2682967" y="491990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Nature of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mutations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4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figure_09_0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3" y="224536"/>
            <a:ext cx="4899025" cy="630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65982" y="3034022"/>
            <a:ext cx="57823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FrutigerLTStd-Light"/>
              </a:rPr>
              <a:t>Structure </a:t>
            </a:r>
            <a:r>
              <a:rPr lang="en-US" altLang="zh-CN" sz="2400" dirty="0">
                <a:latin typeface="FrutigerLTStd-Light"/>
              </a:rPr>
              <a:t>of the DNA-bound p53 </a:t>
            </a:r>
            <a:r>
              <a:rPr lang="en-US" altLang="zh-CN" sz="2400" dirty="0" smtClean="0">
                <a:latin typeface="FrutigerLTStd-Light"/>
              </a:rPr>
              <a:t>tetramer</a:t>
            </a:r>
            <a:r>
              <a:rPr lang="zh-CN" altLang="en-US" sz="2400" dirty="0" smtClean="0">
                <a:latin typeface="FrutigerLTStd-Light"/>
              </a:rPr>
              <a:t>（</a:t>
            </a:r>
            <a:r>
              <a:rPr lang="zh-CN" altLang="en-US" sz="2400" dirty="0"/>
              <a:t>四聚体</a:t>
            </a:r>
            <a:r>
              <a:rPr lang="zh-CN" altLang="en-US" sz="2400" dirty="0" smtClean="0">
                <a:latin typeface="FrutigerLTStd-Light"/>
              </a:rPr>
              <a:t>）</a:t>
            </a:r>
            <a:r>
              <a:rPr lang="en-US" altLang="zh-CN" sz="2400" dirty="0" smtClean="0">
                <a:latin typeface="FrutigerLTStd-Light"/>
              </a:rPr>
              <a:t> </a:t>
            </a:r>
            <a:r>
              <a:rPr lang="en-US" altLang="zh-CN" sz="2400" dirty="0">
                <a:latin typeface="FrutigerLTStd-Light"/>
              </a:rPr>
              <a:t>is shown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104885" y="361696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Nature of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mutations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43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figure_09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9" y="1969516"/>
            <a:ext cx="11359512" cy="301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73959" y="379856"/>
            <a:ext cx="92821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9.7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p53 structure and </a:t>
            </a:r>
            <a:r>
              <a:rPr lang="en-US" altLang="zh-CN" sz="3200" b="1" dirty="0" smtClean="0">
                <a:solidFill>
                  <a:srgbClr val="000000"/>
                </a:solidFill>
                <a:latin typeface="FrutigerLTStd-Bold"/>
              </a:rPr>
              <a:t>p53 function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as a </a:t>
            </a:r>
            <a:r>
              <a:rPr lang="en-US" altLang="zh-CN" sz="3200" b="1" dirty="0" smtClean="0">
                <a:solidFill>
                  <a:srgbClr val="FF0000"/>
                </a:solidFill>
                <a:latin typeface="FrutigerLTStd-Bold"/>
              </a:rPr>
              <a:t>dominant-negative</a:t>
            </a:r>
            <a:r>
              <a:rPr lang="en-US" altLang="zh-CN" sz="3200" b="1" dirty="0" smtClean="0">
                <a:solidFill>
                  <a:srgbClr val="000000"/>
                </a:solidFill>
                <a:latin typeface="FrutigerLTStd-Bold"/>
              </a:rPr>
              <a:t> allele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76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3168" y="3536942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9.5 A variety of signals cause p53 induction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63168" y="1450771"/>
            <a:ext cx="1011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9.4 p53 protein molecules usually have short lifetimes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471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figure_09_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17" y="1477643"/>
            <a:ext cx="6488161" cy="502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83080" y="240950"/>
            <a:ext cx="8631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p53-activating signals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p53’s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downstream effects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562126" y="1477643"/>
            <a:ext cx="257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Cellular stresses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0614" y="311764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p53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9232" y="4757655"/>
            <a:ext cx="240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Cell stop or die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851869" y="2096399"/>
            <a:ext cx="2" cy="987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51869" y="3705263"/>
            <a:ext cx="2" cy="987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20" y="367261"/>
            <a:ext cx="507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Outline of today`s lecture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6816" y="1387602"/>
            <a:ext cx="50864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/>
              <a:t>1, p53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p53 discovery;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p53: oncogene or tumor suppressor?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p53 function and its regulation;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/>
              <a:t>2, Apoptosis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Cytochrome c and intrinsic apoptosis</a:t>
            </a:r>
            <a:r>
              <a:rPr lang="en-US" altLang="zh-CN" sz="2400" dirty="0"/>
              <a:t>;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Death receptor and extrinsic apoptosis</a:t>
            </a:r>
            <a:r>
              <a:rPr lang="en-US" altLang="zh-CN" sz="2400" dirty="0"/>
              <a:t>;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p53 and apoptosis</a:t>
            </a:r>
            <a:r>
              <a:rPr lang="en-US" altLang="zh-CN" sz="2400" dirty="0"/>
              <a:t>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29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figure_09_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64" y="1304519"/>
            <a:ext cx="6729475" cy="51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12264" y="216331"/>
            <a:ext cx="848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p53 and 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radiation response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97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figure_09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1" y="993571"/>
            <a:ext cx="4953507" cy="565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87168" y="326059"/>
            <a:ext cx="8101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Control of p53 levels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by Mdm2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85173" y="2155996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Mdm2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8888" y="475538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p53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986635" y="4755378"/>
            <a:ext cx="3821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177704" y="2881516"/>
            <a:ext cx="0" cy="187386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694464" y="2881516"/>
            <a:ext cx="0" cy="18738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5616" y="726185"/>
            <a:ext cx="892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0" u="none" strike="noStrike" baseline="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Mdm2’s primary function is to control p53 </a:t>
            </a:r>
            <a:endParaRPr lang="zh-CN" altLang="en-US" sz="3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" y="2221822"/>
            <a:ext cx="9685727" cy="39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6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figure_09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6" y="1207009"/>
            <a:ext cx="10880919" cy="525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44694" y="245102"/>
            <a:ext cx="7067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Specialized domains of p53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123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figure_09_1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9" y="977206"/>
            <a:ext cx="5722620" cy="585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66444" y="254797"/>
            <a:ext cx="9976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Control of p53 levels by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various kinases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641527" y="2348866"/>
            <a:ext cx="2117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Chk1/2, ATM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3518" y="3936518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p53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904773" y="2915268"/>
            <a:ext cx="2" cy="987997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34630" y="396381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Mdm2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407018" y="4094329"/>
            <a:ext cx="900752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07018" y="3971499"/>
            <a:ext cx="0" cy="24566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28593" y="2348866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AKT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017479" y="2948521"/>
            <a:ext cx="2" cy="987997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76029" y="4487032"/>
            <a:ext cx="1158601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2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figure_09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1" y="1705356"/>
            <a:ext cx="10102856" cy="245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7004" y="537710"/>
            <a:ext cx="9785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gene encoding p16INK4A and p14/p19ARF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905804" y="5257800"/>
            <a:ext cx="510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ARF</a:t>
            </a:r>
            <a:r>
              <a:rPr lang="en-US" altLang="zh-CN" sz="2800" dirty="0" smtClean="0"/>
              <a:t>               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MDM2</a:t>
            </a:r>
            <a:r>
              <a:rPr lang="en-US" altLang="zh-CN" sz="2800" dirty="0" smtClean="0"/>
              <a:t>                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P53</a:t>
            </a: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03904" y="5519410"/>
            <a:ext cx="7132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17136" y="5422392"/>
            <a:ext cx="0" cy="2011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50864" y="5525506"/>
            <a:ext cx="7132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64096" y="5428488"/>
            <a:ext cx="0" cy="2011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05804" y="6060918"/>
            <a:ext cx="4839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P16 is CDK inhibitor, also a tumor suppressor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55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3" descr="fig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1083062"/>
            <a:ext cx="4919472" cy="548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15932" y="6135476"/>
            <a:ext cx="470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Oncogene activation and ARF up-regulation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506977" y="254246"/>
            <a:ext cx="7249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Control of apoptosis by ARF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15932" y="3666744"/>
            <a:ext cx="510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ARF</a:t>
            </a:r>
            <a:r>
              <a:rPr lang="en-US" altLang="zh-CN" sz="2800" dirty="0" smtClean="0"/>
              <a:t>                </a:t>
            </a:r>
            <a:r>
              <a:rPr lang="en-US" altLang="zh-CN" sz="2800" dirty="0" smtClean="0">
                <a:solidFill>
                  <a:srgbClr val="FF0000"/>
                </a:solidFill>
              </a:rPr>
              <a:t>MDM2</a:t>
            </a:r>
            <a:r>
              <a:rPr lang="en-US" altLang="zh-CN" sz="2800" dirty="0" smtClean="0"/>
              <a:t>                 </a:t>
            </a:r>
            <a:r>
              <a:rPr lang="en-US" altLang="zh-CN" sz="2800" dirty="0" smtClean="0">
                <a:solidFill>
                  <a:srgbClr val="FF0000"/>
                </a:solidFill>
              </a:rPr>
              <a:t>P53</a:t>
            </a: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114032" y="3928354"/>
            <a:ext cx="7132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27264" y="3831336"/>
            <a:ext cx="0" cy="2011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460992" y="3934450"/>
            <a:ext cx="7132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74224" y="3837432"/>
            <a:ext cx="0" cy="2011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174224" y="4942307"/>
            <a:ext cx="162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Apoptosis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1997" y="2225671"/>
            <a:ext cx="1659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Oncogene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89672" y="2785467"/>
            <a:ext cx="0" cy="8172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820296" y="4172307"/>
            <a:ext cx="0" cy="8172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0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1456" y="2106460"/>
            <a:ext cx="103662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9.9 p53 functions as a </a:t>
            </a:r>
            <a:r>
              <a:rPr lang="en-US" altLang="zh-CN" sz="2800" b="1" dirty="0">
                <a:solidFill>
                  <a:srgbClr val="FF0000"/>
                </a:solidFill>
                <a:latin typeface="ACaslonPro-Regular"/>
              </a:rPr>
              <a:t>transcription factor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 that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halts cell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cycle advance in response to DNA damage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and attempts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to aid in the repair process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3799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figure_09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6" y="1426464"/>
            <a:ext cx="5673747" cy="441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0313" y="6135488"/>
            <a:ext cx="10764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P53 mutation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ym typeface="Wingdings" panose="05000000000000000000" pitchFamily="2" charset="2"/>
              </a:rPr>
              <a:t>   </a:t>
            </a:r>
            <a:r>
              <a:rPr lang="en-US" altLang="zh-CN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unable to induce mdm2</a:t>
            </a:r>
            <a:r>
              <a:rPr lang="en-US" altLang="zh-CN" sz="2400" dirty="0" smtClean="0">
                <a:sym typeface="Wingdings" panose="05000000000000000000" pitchFamily="2" charset="2"/>
              </a:rPr>
              <a:t>       </a:t>
            </a:r>
            <a:r>
              <a:rPr lang="en-US" altLang="zh-CN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more P53 accumulation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6464" y="486218"/>
            <a:ext cx="9592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Accumulation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p53 in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p53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-mutant cells</a:t>
            </a:r>
            <a:endParaRPr lang="zh-CN" alt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812169" y="4230113"/>
            <a:ext cx="462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Immunohistochemistry with anti-p53 antibody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5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table_09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7" y="174752"/>
            <a:ext cx="5962270" cy="65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87567" y="2261759"/>
            <a:ext cx="49526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P53 target genes:</a:t>
            </a:r>
          </a:p>
          <a:p>
            <a:endParaRPr lang="en-US" altLang="zh-CN" sz="2800" b="1" dirty="0" smtClean="0"/>
          </a:p>
          <a:p>
            <a:r>
              <a:rPr lang="en-US" altLang="zh-CN" sz="2800" b="1" dirty="0" smtClean="0"/>
              <a:t>MDM2</a:t>
            </a:r>
          </a:p>
          <a:p>
            <a:r>
              <a:rPr lang="en-US" altLang="zh-CN" sz="2800" b="1" dirty="0" smtClean="0"/>
              <a:t>Growth arrest genes(p21…)</a:t>
            </a:r>
          </a:p>
          <a:p>
            <a:r>
              <a:rPr lang="en-US" altLang="zh-CN" sz="2800" b="1" dirty="0" smtClean="0"/>
              <a:t>DNA repair genes;</a:t>
            </a:r>
          </a:p>
          <a:p>
            <a:r>
              <a:rPr lang="en-US" altLang="zh-CN" sz="2800" b="1" dirty="0" smtClean="0"/>
              <a:t>Apoptosis related(BAX,PUMA…)</a:t>
            </a:r>
          </a:p>
          <a:p>
            <a:endParaRPr lang="en-US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87567" y="916535"/>
            <a:ext cx="4269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P53 is a transcription factor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6072" y="4367260"/>
            <a:ext cx="3098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SV40 DNA tumor virus  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33910" y="1753862"/>
            <a:ext cx="10597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9.1 </a:t>
            </a:r>
            <a:r>
              <a:rPr lang="en-US" altLang="zh-CN" sz="2800" dirty="0" err="1" smtClean="0">
                <a:solidFill>
                  <a:srgbClr val="1271FF"/>
                </a:solidFill>
                <a:latin typeface="ACaslonPro-Regular"/>
              </a:rPr>
              <a:t>Papovaviruses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(</a:t>
            </a:r>
            <a:r>
              <a:rPr lang="zh-CN" altLang="en-US" sz="2800" dirty="0"/>
              <a:t>乳多泡病毒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)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lead to the discovery of p53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264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280" y="2858947"/>
            <a:ext cx="1066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9.10 p53 often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ushers(</a:t>
            </a:r>
            <a:r>
              <a:rPr lang="zh-CN" altLang="en-US" sz="2800" dirty="0"/>
              <a:t>引领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)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in the apoptotic death program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5449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figure_09_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53" y="1206869"/>
            <a:ext cx="7713979" cy="550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07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figure_09_1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5" y="1280160"/>
            <a:ext cx="3628331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63184" y="33391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T</a:t>
            </a:r>
            <a:r>
              <a:rPr lang="en-US" altLang="zh-CN" sz="2400" dirty="0" smtClean="0">
                <a:latin typeface="FrutigerLTStd-Light"/>
              </a:rPr>
              <a:t>wo </a:t>
            </a:r>
            <a:r>
              <a:rPr lang="en-US" altLang="zh-CN" sz="2400" dirty="0">
                <a:latin typeface="FrutigerLTStd-Light"/>
              </a:rPr>
              <a:t>lymphocytes, visualized by </a:t>
            </a:r>
            <a:r>
              <a:rPr lang="en-US" altLang="zh-CN" sz="2400" dirty="0" smtClean="0">
                <a:latin typeface="FrutigerLTStd-Light"/>
              </a:rPr>
              <a:t>scanning electron </a:t>
            </a:r>
            <a:r>
              <a:rPr lang="en-US" altLang="zh-CN" sz="2400" dirty="0">
                <a:latin typeface="FrutigerLTStd-Light"/>
              </a:rPr>
              <a:t>microscopy (SEM),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636008" y="2231136"/>
            <a:ext cx="14114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Health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Apoptotic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15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figure_09_1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33" y="1006337"/>
            <a:ext cx="6885431" cy="348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5445" y="4709589"/>
            <a:ext cx="111511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FrutigerLTStd-Light"/>
              </a:rPr>
              <a:t>HeLa</a:t>
            </a:r>
            <a:r>
              <a:rPr lang="en-US" altLang="zh-CN" dirty="0">
                <a:latin typeface="FrutigerLTStd-Light"/>
              </a:rPr>
              <a:t> cells—a line of human cervical </a:t>
            </a:r>
            <a:r>
              <a:rPr lang="en-US" altLang="zh-CN" dirty="0" smtClean="0">
                <a:latin typeface="FrutigerLTStd-Light"/>
              </a:rPr>
              <a:t>carcinoma cells—have </a:t>
            </a:r>
            <a:r>
              <a:rPr lang="en-US" altLang="zh-CN" dirty="0">
                <a:latin typeface="FrutigerLTStd-Light"/>
              </a:rPr>
              <a:t>been fused, forming a syncytium (</a:t>
            </a:r>
            <a:r>
              <a:rPr lang="en-US" altLang="zh-CN" i="1" dirty="0">
                <a:latin typeface="FrutigerLTStd-LightItalic"/>
              </a:rPr>
              <a:t>left</a:t>
            </a:r>
            <a:r>
              <a:rPr lang="en-US" altLang="zh-CN" dirty="0">
                <a:latin typeface="FrutigerLTStd-Light"/>
              </a:rPr>
              <a:t>). Prior to </a:t>
            </a:r>
            <a:r>
              <a:rPr lang="en-US" altLang="zh-CN" dirty="0" smtClean="0">
                <a:latin typeface="FrutigerLTStd-Light"/>
              </a:rPr>
              <a:t>fusion, some </a:t>
            </a:r>
            <a:r>
              <a:rPr lang="en-US" altLang="zh-CN" dirty="0">
                <a:latin typeface="FrutigerLTStd-Light"/>
              </a:rPr>
              <a:t>of these cells were treated with </a:t>
            </a:r>
            <a:r>
              <a:rPr lang="en-US" altLang="zh-CN" dirty="0" err="1">
                <a:latin typeface="FrutigerLTStd-Light"/>
              </a:rPr>
              <a:t>staurosporine</a:t>
            </a:r>
            <a:r>
              <a:rPr lang="en-US" altLang="zh-CN" dirty="0">
                <a:latin typeface="FrutigerLTStd-Light"/>
              </a:rPr>
              <a:t>, an </a:t>
            </a:r>
            <a:r>
              <a:rPr lang="en-US" altLang="zh-CN" dirty="0" smtClean="0">
                <a:latin typeface="FrutigerLTStd-Light"/>
              </a:rPr>
              <a:t>apoptosis inducing drug</a:t>
            </a:r>
            <a:r>
              <a:rPr lang="en-US" altLang="zh-CN" dirty="0">
                <a:latin typeface="FrutigerLTStd-Light"/>
              </a:rPr>
              <a:t>. As a consequence, these cells’ nuclei, </a:t>
            </a:r>
            <a:r>
              <a:rPr lang="en-US" altLang="zh-CN" dirty="0" smtClean="0">
                <a:latin typeface="FrutigerLTStd-Light"/>
              </a:rPr>
              <a:t>which normally </a:t>
            </a:r>
            <a:r>
              <a:rPr lang="en-US" altLang="zh-CN" dirty="0">
                <a:latin typeface="FrutigerLTStd-Light"/>
              </a:rPr>
              <a:t>are quite large (</a:t>
            </a:r>
            <a:r>
              <a:rPr lang="en-US" altLang="zh-CN" i="1" dirty="0">
                <a:latin typeface="FrutigerLTStd-LightItalic"/>
              </a:rPr>
              <a:t>left</a:t>
            </a:r>
            <a:r>
              <a:rPr lang="en-US" altLang="zh-CN" dirty="0">
                <a:latin typeface="FrutigerLTStd-Light"/>
              </a:rPr>
              <a:t>), have undergone </a:t>
            </a:r>
            <a:r>
              <a:rPr lang="en-US" altLang="zh-CN" i="1" u="sng" dirty="0" err="1">
                <a:solidFill>
                  <a:srgbClr val="FF0000"/>
                </a:solidFill>
                <a:latin typeface="FrutigerLTStd-LightItalic"/>
              </a:rPr>
              <a:t>pyknosis</a:t>
            </a:r>
            <a:r>
              <a:rPr lang="en-US" altLang="zh-CN" i="1" u="sng" dirty="0">
                <a:latin typeface="FrutigerLTStd-LightItalic"/>
              </a:rPr>
              <a:t> </a:t>
            </a:r>
            <a:r>
              <a:rPr lang="zh-CN" altLang="en-US" i="1" u="sng" dirty="0" smtClean="0">
                <a:latin typeface="FrutigerLTStd-LightItalic"/>
              </a:rPr>
              <a:t>（</a:t>
            </a:r>
            <a:r>
              <a:rPr lang="zh-CN" altLang="en-US" u="sng" dirty="0"/>
              <a:t>固缩</a:t>
            </a:r>
            <a:r>
              <a:rPr lang="zh-CN" altLang="en-US" i="1" u="sng" dirty="0" smtClean="0">
                <a:latin typeface="FrutigerLTStd-LightItalic"/>
              </a:rPr>
              <a:t>）</a:t>
            </a:r>
            <a:r>
              <a:rPr lang="en-US" altLang="zh-CN" u="sng" dirty="0" smtClean="0">
                <a:latin typeface="FrutigerLTStd-Light"/>
              </a:rPr>
              <a:t>(</a:t>
            </a:r>
            <a:r>
              <a:rPr lang="en-US" altLang="zh-CN" i="1" u="sng" dirty="0">
                <a:latin typeface="FrutigerLTStd-LightItalic"/>
              </a:rPr>
              <a:t>right</a:t>
            </a:r>
            <a:r>
              <a:rPr lang="en-US" altLang="zh-CN" u="sng" dirty="0">
                <a:latin typeface="FrutigerLTStd-Light"/>
              </a:rPr>
              <a:t>), </a:t>
            </a:r>
            <a:r>
              <a:rPr lang="en-US" altLang="zh-CN" u="sng" dirty="0" smtClean="0">
                <a:latin typeface="FrutigerLTStd-Light"/>
              </a:rPr>
              <a:t>a process </a:t>
            </a:r>
            <a:r>
              <a:rPr lang="en-US" altLang="zh-CN" u="sng" dirty="0">
                <a:latin typeface="FrutigerLTStd-Light"/>
              </a:rPr>
              <a:t>that accompanies apoptosis and involves condensation </a:t>
            </a:r>
            <a:r>
              <a:rPr lang="en-US" altLang="zh-CN" u="sng" dirty="0" smtClean="0">
                <a:latin typeface="FrutigerLTStd-Light"/>
              </a:rPr>
              <a:t>of chromatin </a:t>
            </a:r>
            <a:r>
              <a:rPr lang="en-US" altLang="zh-CN" u="sng" dirty="0">
                <a:latin typeface="FrutigerLTStd-Light"/>
              </a:rPr>
              <a:t>(</a:t>
            </a:r>
            <a:r>
              <a:rPr lang="en-US" altLang="zh-CN" i="1" u="sng" dirty="0">
                <a:latin typeface="FrutigerLTStd-LightItalic"/>
              </a:rPr>
              <a:t>white</a:t>
            </a:r>
            <a:r>
              <a:rPr lang="en-US" altLang="zh-CN" u="sng" dirty="0">
                <a:latin typeface="FrutigerLTStd-Light"/>
              </a:rPr>
              <a:t>) and collapse of nuclear structure. </a:t>
            </a:r>
            <a:r>
              <a:rPr lang="en-US" altLang="zh-CN" dirty="0" smtClean="0">
                <a:latin typeface="FrutigerLTStd-Light"/>
              </a:rPr>
              <a:t>Fragmentation of </a:t>
            </a:r>
            <a:r>
              <a:rPr lang="en-US" altLang="zh-CN" dirty="0">
                <a:latin typeface="FrutigerLTStd-Light"/>
              </a:rPr>
              <a:t>nuclei (</a:t>
            </a:r>
            <a:r>
              <a:rPr lang="en-US" altLang="zh-CN" i="1" dirty="0">
                <a:latin typeface="FrutigerLTStd-LightItalic"/>
              </a:rPr>
              <a:t>not shown</a:t>
            </a:r>
            <a:r>
              <a:rPr lang="en-US" altLang="zh-CN" dirty="0">
                <a:latin typeface="FrutigerLTStd-Light"/>
              </a:rPr>
              <a:t>) follows soon </a:t>
            </a:r>
            <a:r>
              <a:rPr lang="en-US" altLang="zh-CN" dirty="0" smtClean="0">
                <a:latin typeface="FrutigerLTStd-Light"/>
              </a:rPr>
              <a:t>thereafter</a:t>
            </a:r>
            <a:r>
              <a:rPr lang="zh-CN" altLang="en-US" dirty="0" smtClean="0">
                <a:latin typeface="FrutigerLTStd-Light"/>
              </a:rPr>
              <a:t>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31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figure_09_1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9" y="1252728"/>
            <a:ext cx="4741673" cy="532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9602" y="2406640"/>
            <a:ext cx="5138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When </a:t>
            </a:r>
            <a:r>
              <a:rPr lang="en-US" altLang="zh-CN" dirty="0" smtClean="0">
                <a:latin typeface="FrutigerLTStd-Light"/>
              </a:rPr>
              <a:t>apoptosis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is </a:t>
            </a:r>
            <a:r>
              <a:rPr lang="en-US" altLang="zh-CN" dirty="0">
                <a:latin typeface="FrutigerLTStd-Light"/>
              </a:rPr>
              <a:t>induced, in this case through the expression of the </a:t>
            </a:r>
            <a:r>
              <a:rPr lang="en-US" altLang="zh-CN" dirty="0" smtClean="0">
                <a:latin typeface="FrutigerLTStd-Light"/>
              </a:rPr>
              <a:t>pro-apoptotic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Lats2 </a:t>
            </a:r>
            <a:r>
              <a:rPr lang="en-US" altLang="zh-CN" dirty="0">
                <a:latin typeface="FrutigerLTStd-Light"/>
              </a:rPr>
              <a:t>protein (</a:t>
            </a:r>
            <a:r>
              <a:rPr lang="en-US" altLang="zh-CN" i="1" dirty="0">
                <a:latin typeface="FrutigerLTStd-LightItalic"/>
              </a:rPr>
              <a:t>2nd, 4th channels</a:t>
            </a:r>
            <a:r>
              <a:rPr lang="en-US" altLang="zh-CN" dirty="0">
                <a:latin typeface="FrutigerLTStd-Light"/>
              </a:rPr>
              <a:t>) introduced via an </a:t>
            </a:r>
            <a:r>
              <a:rPr lang="en-US" altLang="zh-CN" dirty="0" smtClean="0">
                <a:latin typeface="FrutigerLTStd-Light"/>
              </a:rPr>
              <a:t>adenovirus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(Ad</a:t>
            </a:r>
            <a:r>
              <a:rPr lang="en-US" altLang="zh-CN" dirty="0">
                <a:latin typeface="FrutigerLTStd-Light"/>
              </a:rPr>
              <a:t>) vector, the normally high–molecular-weight DNA of </a:t>
            </a:r>
            <a:r>
              <a:rPr lang="en-US" altLang="zh-CN" dirty="0" smtClean="0">
                <a:latin typeface="FrutigerLTStd-Light"/>
              </a:rPr>
              <a:t>A549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and </a:t>
            </a:r>
            <a:r>
              <a:rPr lang="en-US" altLang="zh-CN" dirty="0">
                <a:latin typeface="FrutigerLTStd-Light"/>
              </a:rPr>
              <a:t>H1299 cells (</a:t>
            </a:r>
            <a:r>
              <a:rPr lang="en-US" altLang="zh-CN" i="1" dirty="0">
                <a:latin typeface="FrutigerLTStd-LightItalic"/>
              </a:rPr>
              <a:t>1st, 3rd channels</a:t>
            </a:r>
            <a:r>
              <a:rPr lang="en-US" altLang="zh-CN" dirty="0">
                <a:latin typeface="FrutigerLTStd-Light"/>
              </a:rPr>
              <a:t>) is cleaved into </a:t>
            </a:r>
            <a:r>
              <a:rPr lang="en-US" altLang="zh-CN" dirty="0" smtClean="0">
                <a:latin typeface="FrutigerLTStd-Light"/>
              </a:rPr>
              <a:t>low–</a:t>
            </a:r>
            <a:r>
              <a:rPr lang="en-US" altLang="zh-CN" dirty="0" err="1" smtClean="0">
                <a:latin typeface="FrutigerLTStd-Light"/>
              </a:rPr>
              <a:t>molecularweight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fragments </a:t>
            </a:r>
            <a:r>
              <a:rPr lang="en-US" altLang="zh-CN" dirty="0">
                <a:latin typeface="FrutigerLTStd-Light"/>
              </a:rPr>
              <a:t>that run rapidly upon gel electrophoresis, </a:t>
            </a:r>
            <a:r>
              <a:rPr lang="en-US" altLang="zh-CN" dirty="0" smtClean="0">
                <a:latin typeface="FrutigerLTStd-Light"/>
              </a:rPr>
              <a:t>forming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 </a:t>
            </a:r>
            <a:r>
              <a:rPr lang="en-US" altLang="zh-CN" dirty="0">
                <a:latin typeface="FrutigerLTStd-Light"/>
              </a:rPr>
              <a:t>“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DNA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ladder</a:t>
            </a:r>
            <a:r>
              <a:rPr lang="en-US" altLang="zh-CN" dirty="0" smtClean="0">
                <a:latin typeface="FrutigerLTStd-Light"/>
              </a:rPr>
              <a:t>”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47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figure_09_1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1627768"/>
            <a:ext cx="4011095" cy="509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74473" y="2392856"/>
            <a:ext cx="67762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FrutigerLTStd-Light"/>
              </a:rPr>
              <a:t>The Golgi bodies (</a:t>
            </a:r>
            <a:r>
              <a:rPr lang="en-US" altLang="zh-CN" sz="2000" b="1" i="1" dirty="0">
                <a:solidFill>
                  <a:srgbClr val="00B050"/>
                </a:solidFill>
                <a:latin typeface="FrutigerLTStd-LightItalic"/>
              </a:rPr>
              <a:t>green</a:t>
            </a:r>
            <a:r>
              <a:rPr lang="en-US" altLang="zh-CN" sz="2000" b="1" dirty="0">
                <a:solidFill>
                  <a:srgbClr val="00B050"/>
                </a:solidFill>
                <a:latin typeface="FrutigerLTStd-Light"/>
              </a:rPr>
              <a:t>) </a:t>
            </a:r>
            <a:r>
              <a:rPr lang="en-US" altLang="zh-CN" sz="2000" dirty="0">
                <a:latin typeface="FrutigerLTStd-Light"/>
              </a:rPr>
              <a:t>are usually </a:t>
            </a:r>
            <a:r>
              <a:rPr lang="en-US" altLang="zh-CN" sz="2000" dirty="0" smtClean="0">
                <a:latin typeface="FrutigerLTStd-Light"/>
              </a:rPr>
              <a:t>found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in </a:t>
            </a:r>
            <a:r>
              <a:rPr lang="en-US" altLang="zh-CN" sz="2000" dirty="0" err="1">
                <a:latin typeface="FrutigerLTStd-Light"/>
              </a:rPr>
              <a:t>perinuclear</a:t>
            </a:r>
            <a:r>
              <a:rPr lang="en-US" altLang="zh-CN" sz="2000" dirty="0">
                <a:latin typeface="FrutigerLTStd-Light"/>
              </a:rPr>
              <a:t> locations in a normal cell (</a:t>
            </a:r>
            <a:r>
              <a:rPr lang="en-US" altLang="zh-CN" sz="2000" i="1" dirty="0">
                <a:latin typeface="FrutigerLTStd-LightItalic"/>
              </a:rPr>
              <a:t>upper left</a:t>
            </a:r>
            <a:r>
              <a:rPr lang="en-US" altLang="zh-CN" sz="2000" dirty="0">
                <a:latin typeface="FrutigerLTStd-Light"/>
              </a:rPr>
              <a:t>), while in </a:t>
            </a:r>
            <a:r>
              <a:rPr lang="en-US" altLang="zh-CN" sz="2000" dirty="0" smtClean="0">
                <a:latin typeface="FrutigerLTStd-Light"/>
              </a:rPr>
              <a:t>an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apoptotic </a:t>
            </a:r>
            <a:r>
              <a:rPr lang="en-US" altLang="zh-CN" sz="2000" dirty="0">
                <a:latin typeface="FrutigerLTStd-Light"/>
              </a:rPr>
              <a:t>cell (</a:t>
            </a:r>
            <a:r>
              <a:rPr lang="en-US" altLang="zh-CN" sz="2000" i="1" dirty="0">
                <a:latin typeface="FrutigerLTStd-LightItalic"/>
              </a:rPr>
              <a:t>arrow</a:t>
            </a:r>
            <a:r>
              <a:rPr lang="en-US" altLang="zh-CN" sz="2000" dirty="0">
                <a:latin typeface="FrutigerLTStd-Light"/>
              </a:rPr>
              <a:t>), the Golgi bodies have become </a:t>
            </a:r>
            <a:r>
              <a:rPr lang="en-US" altLang="zh-CN" sz="2000" dirty="0" smtClean="0">
                <a:latin typeface="FrutigerLTStd-Light"/>
              </a:rPr>
              <a:t>fragmented.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FrutigerLTStd-Light"/>
              </a:rPr>
              <a:t>Chromatin </a:t>
            </a:r>
            <a:r>
              <a:rPr lang="en-US" altLang="zh-CN" sz="2000" b="1" dirty="0">
                <a:solidFill>
                  <a:srgbClr val="0070C0"/>
                </a:solidFill>
                <a:latin typeface="FrutigerLTStd-Light"/>
              </a:rPr>
              <a:t>is stained </a:t>
            </a:r>
            <a:r>
              <a:rPr lang="en-US" altLang="zh-CN" sz="2000" b="1" i="1" dirty="0">
                <a:solidFill>
                  <a:srgbClr val="0070C0"/>
                </a:solidFill>
                <a:latin typeface="FrutigerLTStd-LightItalic"/>
              </a:rPr>
              <a:t>blue</a:t>
            </a:r>
            <a:r>
              <a:rPr lang="en-US" altLang="zh-CN" sz="2000" dirty="0">
                <a:latin typeface="FrutigerLTStd-Light"/>
              </a:rPr>
              <a:t>, while an antibody specific for </a:t>
            </a:r>
            <a:r>
              <a:rPr lang="en-US" altLang="zh-CN" sz="2000" b="1" dirty="0" smtClean="0">
                <a:solidFill>
                  <a:srgbClr val="FF0000"/>
                </a:solidFill>
                <a:latin typeface="FrutigerLTStd-Light"/>
              </a:rPr>
              <a:t>cleaved</a:t>
            </a:r>
            <a:r>
              <a:rPr lang="zh-CN" altLang="en-US" sz="2000" b="1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FrutigerLTStd-Light"/>
              </a:rPr>
              <a:t>PARP </a:t>
            </a:r>
            <a:r>
              <a:rPr lang="en-US" altLang="zh-CN" sz="2000" dirty="0">
                <a:latin typeface="FrutigerLTStd-Light"/>
              </a:rPr>
              <a:t>[poly(ADP-ribose) polymerase], which is split during </a:t>
            </a:r>
            <a:r>
              <a:rPr lang="en-US" altLang="zh-CN" sz="2000" dirty="0" smtClean="0">
                <a:latin typeface="FrutigerLTStd-Light"/>
              </a:rPr>
              <a:t>apoptosis,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reveals </a:t>
            </a:r>
            <a:r>
              <a:rPr lang="en-US" altLang="zh-CN" sz="2000" dirty="0">
                <a:latin typeface="FrutigerLTStd-Light"/>
              </a:rPr>
              <a:t>this form of the protein (</a:t>
            </a:r>
            <a:r>
              <a:rPr lang="en-US" altLang="zh-CN" sz="2000" i="1" dirty="0">
                <a:latin typeface="FrutigerLTStd-LightItalic"/>
              </a:rPr>
              <a:t>red</a:t>
            </a:r>
            <a:r>
              <a:rPr lang="en-US" altLang="zh-CN" sz="2000" dirty="0">
                <a:latin typeface="FrutigerLTStd-Light"/>
              </a:rPr>
              <a:t>) in the nucleus of an </a:t>
            </a:r>
            <a:r>
              <a:rPr lang="en-US" altLang="zh-CN" sz="2000" dirty="0" smtClean="0">
                <a:latin typeface="FrutigerLTStd-Light"/>
              </a:rPr>
              <a:t>apoptotic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cell</a:t>
            </a:r>
            <a:r>
              <a:rPr lang="en-US" altLang="zh-CN" sz="2000" dirty="0">
                <a:latin typeface="FrutigerLTStd-Light"/>
              </a:rPr>
              <a:t>.</a:t>
            </a:r>
            <a:endParaRPr lang="zh-CN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4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7" name="Picture 3" descr="fig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0" y="2000026"/>
            <a:ext cx="4819777" cy="361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07608" y="2409319"/>
            <a:ext cx="4526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The end result </a:t>
            </a:r>
            <a:r>
              <a:rPr lang="en-US" altLang="zh-CN" dirty="0" smtClean="0">
                <a:latin typeface="FrutigerLTStd-Light"/>
              </a:rPr>
              <a:t>of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apoptosis </a:t>
            </a:r>
            <a:r>
              <a:rPr lang="en-US" altLang="zh-CN" dirty="0">
                <a:latin typeface="FrutigerLTStd-Light"/>
              </a:rPr>
              <a:t>is the phagocytosis of apoptotic bodies—the </a:t>
            </a:r>
            <a:r>
              <a:rPr lang="en-US" altLang="zh-CN" dirty="0" smtClean="0">
                <a:latin typeface="FrutigerLTStd-Light"/>
              </a:rPr>
              <a:t>fragmented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remains </a:t>
            </a:r>
            <a:r>
              <a:rPr lang="en-US" altLang="zh-CN" dirty="0">
                <a:latin typeface="FrutigerLTStd-Light"/>
              </a:rPr>
              <a:t>of apoptotic cells—by neighbors or by macrophages. In </a:t>
            </a:r>
            <a:r>
              <a:rPr lang="en-US" altLang="zh-CN" dirty="0" smtClean="0">
                <a:latin typeface="FrutigerLTStd-Light"/>
              </a:rPr>
              <a:t>this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image</a:t>
            </a:r>
            <a:r>
              <a:rPr lang="en-US" altLang="zh-CN" dirty="0">
                <a:latin typeface="FrutigerLTStd-Light"/>
              </a:rPr>
              <a:t>, the </a:t>
            </a:r>
            <a:r>
              <a:rPr lang="en-US" altLang="zh-CN" dirty="0" err="1" smtClean="0">
                <a:latin typeface="FrutigerLTStd-Light"/>
              </a:rPr>
              <a:t>pyknotic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固缩的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nuclear fragments of a </a:t>
            </a:r>
            <a:r>
              <a:rPr lang="en-US" altLang="zh-CN" dirty="0" err="1">
                <a:latin typeface="FrutigerLTStd-Light"/>
              </a:rPr>
              <a:t>phagocytosed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apoptotic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cell </a:t>
            </a:r>
            <a:r>
              <a:rPr lang="en-US" altLang="zh-CN" dirty="0">
                <a:latin typeface="FrutigerLTStd-Light"/>
              </a:rPr>
              <a:t>are seen above (</a:t>
            </a:r>
            <a:r>
              <a:rPr lang="en-US" altLang="zh-CN" i="1" dirty="0">
                <a:latin typeface="FrutigerLTStd-LightItalic"/>
              </a:rPr>
              <a:t>white arrows</a:t>
            </a:r>
            <a:r>
              <a:rPr lang="en-US" altLang="zh-CN" dirty="0">
                <a:latin typeface="FrutigerLTStd-Light"/>
              </a:rPr>
              <a:t>) and contrast with the </a:t>
            </a:r>
            <a:r>
              <a:rPr lang="en-US" altLang="zh-CN" dirty="0" smtClean="0">
                <a:latin typeface="FrutigerLTStd-Light"/>
              </a:rPr>
              <a:t>normal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nucleus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dirty="0" err="1">
                <a:latin typeface="FrutigerLTStd-Light"/>
              </a:rPr>
              <a:t>phagocytosing</a:t>
            </a:r>
            <a:r>
              <a:rPr lang="en-US" altLang="zh-CN" dirty="0">
                <a:latin typeface="FrutigerLTStd-Light"/>
              </a:rPr>
              <a:t> macrophage (</a:t>
            </a:r>
            <a:r>
              <a:rPr lang="en-US" altLang="zh-CN" i="1" dirty="0">
                <a:latin typeface="FrutigerLTStd-LightItalic"/>
              </a:rPr>
              <a:t>below</a:t>
            </a:r>
            <a:r>
              <a:rPr lang="en-US" altLang="zh-CN" dirty="0" smtClean="0">
                <a:latin typeface="FrutigerLTStd-Light"/>
              </a:rPr>
              <a:t>).</a:t>
            </a:r>
            <a:r>
              <a:rPr lang="zh-CN" altLang="en-US" dirty="0" smtClean="0">
                <a:latin typeface="FrutigerLTStd-Light"/>
              </a:rPr>
              <a:t>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353312" y="252907"/>
            <a:ext cx="1000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9.18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Diverse manifestations of the apoptotic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7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1" name="Picture 3" descr="Fig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88" y="1688149"/>
            <a:ext cx="8535987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3464" y="4667981"/>
            <a:ext cx="11634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FrutigerLTStd-Light"/>
              </a:rPr>
              <a:t>(A) Early </a:t>
            </a:r>
            <a:r>
              <a:rPr lang="en-US" altLang="zh-CN" sz="1400" dirty="0">
                <a:latin typeface="FrutigerLTStd-Light"/>
              </a:rPr>
              <a:t>in </a:t>
            </a:r>
            <a:r>
              <a:rPr lang="en-US" altLang="zh-CN" sz="1400" dirty="0" smtClean="0">
                <a:latin typeface="FrutigerLTStd-Light"/>
              </a:rPr>
              <a:t>the apoptotic </a:t>
            </a:r>
            <a:r>
              <a:rPr lang="en-US" altLang="zh-CN" sz="1400" dirty="0">
                <a:latin typeface="FrutigerLTStd-Light"/>
              </a:rPr>
              <a:t>program, </a:t>
            </a:r>
            <a:r>
              <a:rPr lang="en-US" altLang="zh-CN" sz="1400" b="1" dirty="0" err="1">
                <a:solidFill>
                  <a:srgbClr val="00B050"/>
                </a:solidFill>
                <a:latin typeface="FrutigerLTStd-Light"/>
              </a:rPr>
              <a:t>phosphatidylserine</a:t>
            </a:r>
            <a:r>
              <a:rPr lang="en-US" altLang="zh-CN" sz="1400" b="1" dirty="0">
                <a:solidFill>
                  <a:srgbClr val="00B050"/>
                </a:solidFill>
                <a:latin typeface="FrutigerLTStd-Light"/>
              </a:rPr>
              <a:t> (PS) </a:t>
            </a:r>
            <a:r>
              <a:rPr lang="en-US" altLang="zh-CN" sz="1400" dirty="0">
                <a:latin typeface="FrutigerLTStd-Light"/>
              </a:rPr>
              <a:t>molecules, which </a:t>
            </a:r>
            <a:r>
              <a:rPr lang="en-US" altLang="zh-CN" sz="1400" dirty="0" smtClean="0">
                <a:latin typeface="FrutigerLTStd-Light"/>
              </a:rPr>
              <a:t>are normally </a:t>
            </a:r>
            <a:r>
              <a:rPr lang="en-US" altLang="zh-CN" sz="1400" dirty="0">
                <a:latin typeface="FrutigerLTStd-Light"/>
              </a:rPr>
              <a:t>exposed on the inner surface of the plasma </a:t>
            </a:r>
            <a:r>
              <a:rPr lang="en-US" altLang="zh-CN" sz="1400" dirty="0" smtClean="0">
                <a:latin typeface="FrutigerLTStd-Light"/>
              </a:rPr>
              <a:t>membrane, are </a:t>
            </a:r>
            <a:r>
              <a:rPr lang="en-US" altLang="zh-CN" sz="1400" dirty="0">
                <a:latin typeface="FrutigerLTStd-Light"/>
              </a:rPr>
              <a:t>flipped and therefore become exposed on the outer surface. </a:t>
            </a:r>
            <a:r>
              <a:rPr lang="en-US" altLang="zh-CN" sz="1400" dirty="0" smtClean="0">
                <a:latin typeface="FrutigerLTStd-Light"/>
              </a:rPr>
              <a:t>PS is </a:t>
            </a:r>
            <a:r>
              <a:rPr lang="en-US" altLang="zh-CN" sz="1400" dirty="0">
                <a:latin typeface="FrutigerLTStd-Light"/>
              </a:rPr>
              <a:t>bound by the </a:t>
            </a:r>
            <a:r>
              <a:rPr lang="en-US" altLang="zh-CN" sz="1400" dirty="0" err="1">
                <a:latin typeface="FrutigerLTStd-Light"/>
              </a:rPr>
              <a:t>annexin</a:t>
            </a:r>
            <a:r>
              <a:rPr lang="en-US" altLang="zh-CN" sz="1400" dirty="0">
                <a:latin typeface="FrutigerLTStd-Light"/>
              </a:rPr>
              <a:t> V protein, which here has been </a:t>
            </a:r>
            <a:r>
              <a:rPr lang="en-US" altLang="zh-CN" sz="1400" dirty="0" smtClean="0">
                <a:latin typeface="FrutigerLTStd-Light"/>
              </a:rPr>
              <a:t>coupled to </a:t>
            </a:r>
            <a:r>
              <a:rPr lang="en-US" altLang="zh-CN" sz="1400" dirty="0">
                <a:latin typeface="FrutigerLTStd-Light"/>
              </a:rPr>
              <a:t>a fluorescent dye and used to detect exposed, cell-surface </a:t>
            </a:r>
            <a:r>
              <a:rPr lang="en-US" altLang="zh-CN" sz="1400" dirty="0" smtClean="0">
                <a:latin typeface="FrutigerLTStd-Light"/>
              </a:rPr>
              <a:t>PS (</a:t>
            </a:r>
            <a:r>
              <a:rPr lang="en-US" altLang="zh-CN" sz="1400" i="1" dirty="0" smtClean="0">
                <a:latin typeface="FrutigerLTStd-LightItalic"/>
              </a:rPr>
              <a:t>green</a:t>
            </a:r>
            <a:r>
              <a:rPr lang="en-US" altLang="zh-CN" sz="1400" dirty="0">
                <a:latin typeface="FrutigerLTStd-Light"/>
              </a:rPr>
              <a:t>). </a:t>
            </a:r>
            <a:endParaRPr lang="en-US" altLang="zh-CN" sz="1400" dirty="0" smtClean="0">
              <a:latin typeface="FrutigerLTStd-Light"/>
            </a:endParaRPr>
          </a:p>
          <a:p>
            <a:r>
              <a:rPr lang="en-US" altLang="zh-CN" sz="1400" dirty="0" smtClean="0">
                <a:latin typeface="FrutigerLTStd-Light"/>
              </a:rPr>
              <a:t>(</a:t>
            </a:r>
            <a:r>
              <a:rPr lang="en-US" altLang="zh-CN" sz="1400" dirty="0">
                <a:latin typeface="FrutigerLTStd-Light"/>
              </a:rPr>
              <a:t>B) In the TUNEL assay, apoptotic cells (</a:t>
            </a:r>
            <a:r>
              <a:rPr lang="en-US" altLang="zh-CN" sz="1400" i="1" dirty="0" smtClean="0">
                <a:latin typeface="FrutigerLTStd-LightItalic"/>
              </a:rPr>
              <a:t>yellow green</a:t>
            </a:r>
            <a:r>
              <a:rPr lang="en-US" altLang="zh-CN" sz="1400" i="1" dirty="0">
                <a:latin typeface="FrutigerLTStd-LightItalic"/>
              </a:rPr>
              <a:t>, above</a:t>
            </a:r>
            <a:r>
              <a:rPr lang="en-US" altLang="zh-CN" sz="1400" dirty="0">
                <a:latin typeface="FrutigerLTStd-Light"/>
              </a:rPr>
              <a:t>) are detected because their chromosomal DNA </a:t>
            </a:r>
            <a:r>
              <a:rPr lang="en-US" altLang="zh-CN" sz="1400" dirty="0" smtClean="0">
                <a:latin typeface="FrutigerLTStd-Light"/>
              </a:rPr>
              <a:t>has become fragmented, </a:t>
            </a:r>
            <a:r>
              <a:rPr lang="en-US" altLang="zh-CN" sz="1400" dirty="0">
                <a:latin typeface="FrutigerLTStd-Light"/>
              </a:rPr>
              <a:t>exposing 3</a:t>
            </a:r>
            <a:r>
              <a:rPr lang="en-US" altLang="zh-CN" sz="1600" dirty="0">
                <a:latin typeface="TimesNewRomanPSMT"/>
              </a:rPr>
              <a:t>ʹ </a:t>
            </a:r>
            <a:r>
              <a:rPr lang="en-US" altLang="zh-CN" sz="1400" dirty="0">
                <a:latin typeface="FrutigerLTStd-Light"/>
              </a:rPr>
              <a:t>DNA ends </a:t>
            </a:r>
            <a:r>
              <a:rPr lang="en-US" altLang="zh-CN" sz="1400" dirty="0" smtClean="0">
                <a:latin typeface="FrutigerLTStd-Light"/>
              </a:rPr>
              <a:t>that can </a:t>
            </a:r>
            <a:r>
              <a:rPr lang="en-US" altLang="zh-CN" sz="1400" dirty="0">
                <a:latin typeface="FrutigerLTStd-Light"/>
              </a:rPr>
              <a:t>be extended by the terminal </a:t>
            </a:r>
            <a:r>
              <a:rPr lang="en-US" altLang="zh-CN" sz="1400" dirty="0" err="1">
                <a:latin typeface="FrutigerLTStd-Light"/>
              </a:rPr>
              <a:t>deoxyribonucleotide</a:t>
            </a:r>
            <a:r>
              <a:rPr lang="en-US" altLang="zh-CN" sz="1400" dirty="0">
                <a:latin typeface="FrutigerLTStd-Light"/>
              </a:rPr>
              <a:t> </a:t>
            </a:r>
            <a:r>
              <a:rPr lang="en-US" altLang="zh-CN" sz="1400" dirty="0" err="1" smtClean="0">
                <a:latin typeface="FrutigerLTStd-Light"/>
              </a:rPr>
              <a:t>transferase</a:t>
            </a:r>
            <a:r>
              <a:rPr lang="en-US" altLang="zh-CN" sz="1400" dirty="0" smtClean="0">
                <a:latin typeface="FrutigerLTStd-Light"/>
              </a:rPr>
              <a:t> (</a:t>
            </a:r>
            <a:r>
              <a:rPr lang="en-US" altLang="zh-CN" sz="1400" dirty="0" err="1" smtClean="0">
                <a:latin typeface="FrutigerLTStd-Light"/>
              </a:rPr>
              <a:t>TdT</a:t>
            </a:r>
            <a:r>
              <a:rPr lang="en-US" altLang="zh-CN" sz="1400" dirty="0">
                <a:latin typeface="FrutigerLTStd-Light"/>
              </a:rPr>
              <a:t>) enzyme </a:t>
            </a:r>
            <a:r>
              <a:rPr lang="en-US" altLang="zh-CN" sz="1400" dirty="0" smtClean="0">
                <a:latin typeface="FrutigerLTStd-Light"/>
              </a:rPr>
              <a:t>which </a:t>
            </a:r>
            <a:r>
              <a:rPr lang="en-US" altLang="zh-CN" sz="1400" dirty="0">
                <a:latin typeface="FrutigerLTStd-Light"/>
              </a:rPr>
              <a:t>in this </a:t>
            </a:r>
            <a:r>
              <a:rPr lang="en-US" altLang="zh-CN" sz="1400" dirty="0" smtClean="0">
                <a:latin typeface="FrutigerLTStd-Light"/>
              </a:rPr>
              <a:t>case uses </a:t>
            </a:r>
            <a:r>
              <a:rPr lang="en-US" altLang="zh-CN" sz="1400" b="1" dirty="0" err="1">
                <a:solidFill>
                  <a:srgbClr val="00B050"/>
                </a:solidFill>
                <a:latin typeface="FrutigerLTStd-Light"/>
              </a:rPr>
              <a:t>BrdUTP</a:t>
            </a:r>
            <a:r>
              <a:rPr lang="en-US" altLang="zh-CN" sz="1400" b="1" dirty="0">
                <a:solidFill>
                  <a:srgbClr val="00B050"/>
                </a:solidFill>
                <a:latin typeface="FrutigerLTStd-Light"/>
              </a:rPr>
              <a:t> (</a:t>
            </a:r>
            <a:r>
              <a:rPr lang="en-US" altLang="zh-CN" sz="1400" b="1" dirty="0" err="1">
                <a:solidFill>
                  <a:srgbClr val="00B050"/>
                </a:solidFill>
                <a:latin typeface="FrutigerLTStd-Light"/>
              </a:rPr>
              <a:t>bromodeoxyuridine</a:t>
            </a:r>
            <a:r>
              <a:rPr lang="en-US" altLang="zh-CN" sz="1400" b="1" dirty="0">
                <a:solidFill>
                  <a:srgbClr val="00B050"/>
                </a:solidFill>
                <a:latin typeface="FrutigerLTStd-Light"/>
              </a:rPr>
              <a:t> triphosphate)</a:t>
            </a:r>
            <a:r>
              <a:rPr lang="en-US" altLang="zh-CN" sz="1400" dirty="0">
                <a:latin typeface="FrutigerLTStd-Light"/>
              </a:rPr>
              <a:t> as its </a:t>
            </a:r>
            <a:r>
              <a:rPr lang="en-US" altLang="zh-CN" sz="1400" dirty="0" smtClean="0">
                <a:latin typeface="FrutigerLTStd-Light"/>
              </a:rPr>
              <a:t>substrate. The </a:t>
            </a:r>
            <a:r>
              <a:rPr lang="en-US" altLang="zh-CN" sz="1400" dirty="0">
                <a:latin typeface="FrutigerLTStd-Light"/>
              </a:rPr>
              <a:t>resulting oligonucleotide tails can be detected with an </a:t>
            </a:r>
            <a:r>
              <a:rPr lang="en-US" altLang="zh-CN" sz="1400" dirty="0" smtClean="0">
                <a:latin typeface="FrutigerLTStd-Light"/>
              </a:rPr>
              <a:t>anti- </a:t>
            </a:r>
            <a:r>
              <a:rPr lang="en-US" altLang="zh-CN" sz="1400" dirty="0" err="1" smtClean="0">
                <a:latin typeface="FrutigerLTStd-Light"/>
              </a:rPr>
              <a:t>BrdU</a:t>
            </a:r>
            <a:r>
              <a:rPr lang="en-US" altLang="zh-CN" sz="1400" dirty="0" smtClean="0">
                <a:latin typeface="FrutigerLTStd-Light"/>
              </a:rPr>
              <a:t> </a:t>
            </a:r>
            <a:r>
              <a:rPr lang="en-US" altLang="zh-CN" sz="1400" dirty="0">
                <a:latin typeface="FrutigerLTStd-Light"/>
              </a:rPr>
              <a:t>monoclonal antibody that has been coupled to a dye </a:t>
            </a:r>
            <a:r>
              <a:rPr lang="en-US" altLang="zh-CN" sz="1400" dirty="0" smtClean="0">
                <a:latin typeface="FrutigerLTStd-Light"/>
              </a:rPr>
              <a:t>molecule (</a:t>
            </a:r>
            <a:r>
              <a:rPr lang="en-US" altLang="zh-CN" sz="1400" i="1" dirty="0" smtClean="0">
                <a:latin typeface="FrutigerLTStd-LightItalic"/>
              </a:rPr>
              <a:t>yellow </a:t>
            </a:r>
            <a:r>
              <a:rPr lang="en-US" altLang="zh-CN" sz="1400" i="1" dirty="0">
                <a:latin typeface="FrutigerLTStd-LightItalic"/>
              </a:rPr>
              <a:t>green</a:t>
            </a:r>
            <a:r>
              <a:rPr lang="en-US" altLang="zh-CN" sz="1400" dirty="0">
                <a:latin typeface="FrutigerLTStd-Light"/>
              </a:rPr>
              <a:t>). </a:t>
            </a:r>
            <a:endParaRPr lang="en-US" altLang="zh-CN" sz="1400" i="1" dirty="0" smtClean="0">
              <a:latin typeface="FrutigerLTStd-LightItalic"/>
            </a:endParaRPr>
          </a:p>
          <a:p>
            <a:r>
              <a:rPr lang="en-US" altLang="zh-CN" sz="1400" dirty="0" smtClean="0">
                <a:latin typeface="FrutigerLTStd-Light"/>
              </a:rPr>
              <a:t>(</a:t>
            </a:r>
            <a:r>
              <a:rPr lang="en-US" altLang="zh-CN" sz="1400" dirty="0">
                <a:latin typeface="FrutigerLTStd-Light"/>
              </a:rPr>
              <a:t>C) A </a:t>
            </a:r>
            <a:r>
              <a:rPr lang="en-US" altLang="zh-CN" sz="1400" dirty="0" smtClean="0">
                <a:latin typeface="FrutigerLTStd-Light"/>
              </a:rPr>
              <a:t>fluorescent dye–tagged </a:t>
            </a:r>
            <a:r>
              <a:rPr lang="en-US" altLang="zh-CN" sz="1400" dirty="0">
                <a:latin typeface="FrutigerLTStd-Light"/>
              </a:rPr>
              <a:t>antibody for </a:t>
            </a:r>
            <a:r>
              <a:rPr lang="en-US" altLang="zh-CN" sz="1400" b="1" dirty="0">
                <a:solidFill>
                  <a:srgbClr val="FF0000"/>
                </a:solidFill>
                <a:latin typeface="FrutigerLTStd-Light"/>
              </a:rPr>
              <a:t>cleaved (and therefore activated)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FrutigerLTStd-Light"/>
              </a:rPr>
              <a:t>caspase</a:t>
            </a:r>
            <a:r>
              <a:rPr lang="en-US" altLang="zh-CN" sz="1400" b="1" dirty="0" smtClean="0">
                <a:solidFill>
                  <a:srgbClr val="FF0000"/>
                </a:solidFill>
                <a:latin typeface="FrutigerLTStd-Light"/>
              </a:rPr>
              <a:t> 3 </a:t>
            </a:r>
            <a:r>
              <a:rPr lang="en-US" altLang="zh-CN" sz="1400" b="1" dirty="0">
                <a:solidFill>
                  <a:srgbClr val="FF0000"/>
                </a:solidFill>
                <a:latin typeface="FrutigerLTStd-Light"/>
              </a:rPr>
              <a:t>(</a:t>
            </a:r>
            <a:r>
              <a:rPr lang="en-US" altLang="zh-CN" sz="1400" b="1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sz="1400" b="1" dirty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sz="1400" dirty="0">
                <a:latin typeface="FrutigerLTStd-Light"/>
              </a:rPr>
              <a:t>, which plays a prominent role in the apoptotic </a:t>
            </a:r>
            <a:r>
              <a:rPr lang="en-US" altLang="zh-CN" sz="1400" dirty="0" smtClean="0">
                <a:latin typeface="FrutigerLTStd-Light"/>
              </a:rPr>
              <a:t>program, </a:t>
            </a:r>
            <a:r>
              <a:rPr lang="en-US" altLang="zh-CN" sz="1400" dirty="0">
                <a:latin typeface="FrutigerLTStd-Light"/>
              </a:rPr>
              <a:t>and the </a:t>
            </a:r>
            <a:r>
              <a:rPr lang="en-US" altLang="zh-CN" sz="1400" b="1" dirty="0">
                <a:solidFill>
                  <a:srgbClr val="00B0F0"/>
                </a:solidFill>
                <a:latin typeface="FrutigerLTStd-Light"/>
              </a:rPr>
              <a:t>DAPI stain for cell nuclei (</a:t>
            </a:r>
            <a:r>
              <a:rPr lang="en-US" altLang="zh-CN" sz="1400" b="1" i="1" dirty="0">
                <a:solidFill>
                  <a:srgbClr val="00B0F0"/>
                </a:solidFill>
                <a:latin typeface="FrutigerLTStd-LightItalic"/>
              </a:rPr>
              <a:t>blue</a:t>
            </a:r>
            <a:r>
              <a:rPr lang="en-US" altLang="zh-CN" sz="1400" b="1" dirty="0">
                <a:solidFill>
                  <a:srgbClr val="00B0F0"/>
                </a:solidFill>
                <a:latin typeface="FrutigerLTStd-Light"/>
              </a:rPr>
              <a:t>) </a:t>
            </a:r>
            <a:r>
              <a:rPr lang="en-US" altLang="zh-CN" sz="1400" dirty="0" smtClean="0">
                <a:latin typeface="FrutigerLTStd-Light"/>
              </a:rPr>
              <a:t>have been </a:t>
            </a:r>
            <a:r>
              <a:rPr lang="en-US" altLang="zh-CN" sz="1400" dirty="0">
                <a:latin typeface="FrutigerLTStd-Light"/>
              </a:rPr>
              <a:t>used to stain an MMTV-</a:t>
            </a:r>
            <a:r>
              <a:rPr lang="en-US" altLang="zh-CN" sz="1400" dirty="0" err="1">
                <a:latin typeface="FrutigerLTStd-Light"/>
              </a:rPr>
              <a:t>Neu</a:t>
            </a:r>
            <a:r>
              <a:rPr lang="en-US" altLang="zh-CN" sz="1400" dirty="0">
                <a:latin typeface="FrutigerLTStd-Light"/>
              </a:rPr>
              <a:t> mouse breast carcinoma. </a:t>
            </a:r>
            <a:endParaRPr lang="zh-CN" alt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99032" y="287738"/>
            <a:ext cx="9848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Techniques for detecting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apoptotic cells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463044" y="127276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  <a:latin typeface="FrutigerLTStd-Light"/>
              </a:rPr>
              <a:t>phosphatidylserine</a:t>
            </a:r>
            <a:r>
              <a:rPr lang="en-US" altLang="zh-CN" b="1" dirty="0">
                <a:solidFill>
                  <a:srgbClr val="00B050"/>
                </a:solidFill>
                <a:latin typeface="FrutigerLTStd-Light"/>
              </a:rPr>
              <a:t> (PS)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277705" y="127276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  <a:latin typeface="FrutigerLTStd-Light"/>
              </a:rPr>
              <a:t>BrdUTP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7544044" y="1272761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cleaved </a:t>
            </a:r>
            <a:r>
              <a:rPr lang="en-US" altLang="zh-CN" b="1" dirty="0" err="1" smtClean="0">
                <a:solidFill>
                  <a:srgbClr val="FF0000"/>
                </a:solidFill>
                <a:latin typeface="FrutigerLTStd-Light"/>
              </a:rPr>
              <a:t>caspase</a:t>
            </a:r>
            <a:r>
              <a:rPr lang="en-US" altLang="zh-CN" b="1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figure_09_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2" y="2071439"/>
            <a:ext cx="5394394" cy="369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8400" y="2901756"/>
            <a:ext cx="5099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Apoptotic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were preferentially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labeled, 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indicated by the numerous dark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dots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using the TUNEL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assay.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apoptosis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 forming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webs ultimately results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formation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fingers that are joined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by webs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only near the palm.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508760" y="608698"/>
            <a:ext cx="8844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Apoptosis and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normal morphogenesis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538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figure_09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7" y="1289968"/>
            <a:ext cx="7364217" cy="381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094" y="5193750"/>
            <a:ext cx="1093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FrutigerLTStd-Light"/>
              </a:rPr>
              <a:t>This pedigree of </a:t>
            </a:r>
            <a:r>
              <a:rPr lang="en-US" altLang="zh-CN" sz="1600" dirty="0" smtClean="0">
                <a:latin typeface="FrutigerLTStd-Light"/>
              </a:rPr>
              <a:t>a family </a:t>
            </a:r>
            <a:r>
              <a:rPr lang="en-US" altLang="zh-CN" sz="1600" dirty="0">
                <a:latin typeface="FrutigerLTStd-Light"/>
              </a:rPr>
              <a:t>suffering </a:t>
            </a:r>
            <a:r>
              <a:rPr lang="en-US" altLang="zh-CN" sz="1600" b="1" dirty="0">
                <a:solidFill>
                  <a:srgbClr val="FF0000"/>
                </a:solidFill>
                <a:latin typeface="FrutigerLTStd-Light"/>
              </a:rPr>
              <a:t>Li–</a:t>
            </a:r>
            <a:r>
              <a:rPr lang="en-US" altLang="zh-CN" sz="1600" b="1" dirty="0" err="1">
                <a:solidFill>
                  <a:srgbClr val="FF0000"/>
                </a:solidFill>
                <a:latin typeface="FrutigerLTStd-Light"/>
              </a:rPr>
              <a:t>Fraumeni</a:t>
            </a:r>
            <a:r>
              <a:rPr lang="en-US" altLang="zh-CN" sz="1600" b="1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  <a:latin typeface="FrutigerLTStd-Light"/>
              </a:rPr>
              <a:t>syndrome</a:t>
            </a:r>
            <a:r>
              <a:rPr lang="en-US" altLang="zh-CN" sz="1600" dirty="0" smtClean="0">
                <a:latin typeface="FrutigerLTStd-Light"/>
              </a:rPr>
              <a:t> reveals </a:t>
            </a:r>
            <a:r>
              <a:rPr lang="en-US" altLang="zh-CN" sz="1600" dirty="0">
                <a:latin typeface="FrutigerLTStd-Light"/>
              </a:rPr>
              <a:t>a variety of cancers arising </a:t>
            </a:r>
            <a:r>
              <a:rPr lang="en-US" altLang="zh-CN" sz="1600" dirty="0" smtClean="0">
                <a:latin typeface="FrutigerLTStd-Light"/>
              </a:rPr>
              <a:t>at elevated </a:t>
            </a:r>
            <a:r>
              <a:rPr lang="en-US" altLang="zh-CN" sz="1600" dirty="0">
                <a:latin typeface="FrutigerLTStd-Light"/>
              </a:rPr>
              <a:t>incidence levels. </a:t>
            </a:r>
            <a:r>
              <a:rPr lang="en-US" altLang="zh-CN" sz="1600" u="sng" dirty="0">
                <a:latin typeface="FrutigerLTStd-Light"/>
              </a:rPr>
              <a:t>This diversity </a:t>
            </a:r>
            <a:r>
              <a:rPr lang="en-US" altLang="zh-CN" sz="1600" u="sng" dirty="0" smtClean="0">
                <a:latin typeface="FrutigerLTStd-Light"/>
              </a:rPr>
              <a:t>of cancer </a:t>
            </a:r>
            <a:r>
              <a:rPr lang="en-US" altLang="zh-CN" sz="1600" u="sng" dirty="0">
                <a:latin typeface="FrutigerLTStd-Light"/>
              </a:rPr>
              <a:t>types contrasts with most </a:t>
            </a:r>
            <a:r>
              <a:rPr lang="en-US" altLang="zh-CN" sz="1600" u="sng" dirty="0" smtClean="0">
                <a:latin typeface="FrutigerLTStd-Light"/>
              </a:rPr>
              <a:t>familial cancer </a:t>
            </a:r>
            <a:r>
              <a:rPr lang="en-US" altLang="zh-CN" sz="1600" u="sng" dirty="0">
                <a:latin typeface="FrutigerLTStd-Light"/>
              </a:rPr>
              <a:t>syndromes, in which a </a:t>
            </a:r>
            <a:r>
              <a:rPr lang="en-US" altLang="zh-CN" sz="1600" u="sng" dirty="0" smtClean="0">
                <a:latin typeface="FrutigerLTStd-Light"/>
              </a:rPr>
              <a:t>single type </a:t>
            </a:r>
            <a:r>
              <a:rPr lang="en-US" altLang="zh-CN" sz="1600" u="sng" dirty="0">
                <a:latin typeface="FrutigerLTStd-Light"/>
              </a:rPr>
              <a:t>of cancer is usually seen to </a:t>
            </a:r>
            <a:r>
              <a:rPr lang="en-US" altLang="zh-CN" sz="1600" u="sng" dirty="0" smtClean="0">
                <a:latin typeface="FrutigerLTStd-Light"/>
              </a:rPr>
              <a:t>occur at </a:t>
            </a:r>
            <a:r>
              <a:rPr lang="en-US" altLang="zh-CN" sz="1600" u="sng" dirty="0">
                <a:latin typeface="FrutigerLTStd-Light"/>
              </a:rPr>
              <a:t>elevated frequency. </a:t>
            </a:r>
            <a:r>
              <a:rPr lang="en-US" altLang="zh-CN" sz="1600" dirty="0">
                <a:latin typeface="FrutigerLTStd-Light"/>
              </a:rPr>
              <a:t>Family </a:t>
            </a:r>
            <a:r>
              <a:rPr lang="en-US" altLang="zh-CN" sz="1600" dirty="0" smtClean="0">
                <a:latin typeface="FrutigerLTStd-Light"/>
              </a:rPr>
              <a:t>members developed </a:t>
            </a:r>
            <a:r>
              <a:rPr lang="en-US" altLang="zh-CN" sz="1600" dirty="0">
                <a:latin typeface="FrutigerLTStd-Light"/>
              </a:rPr>
              <a:t>the following </a:t>
            </a:r>
            <a:r>
              <a:rPr lang="en-US" altLang="zh-CN" sz="1600" dirty="0" smtClean="0">
                <a:latin typeface="FrutigerLTStd-Light"/>
              </a:rPr>
              <a:t>malignancies: breast </a:t>
            </a:r>
            <a:r>
              <a:rPr lang="en-US" altLang="zh-CN" sz="1600" dirty="0">
                <a:latin typeface="FrutigerLTStd-Light"/>
              </a:rPr>
              <a:t>cancer (</a:t>
            </a:r>
            <a:r>
              <a:rPr lang="en-US" altLang="zh-CN" sz="1600" i="1" dirty="0">
                <a:latin typeface="FrutigerLTStd-LightItalic"/>
              </a:rPr>
              <a:t>green</a:t>
            </a:r>
            <a:r>
              <a:rPr lang="en-US" altLang="zh-CN" sz="1600" dirty="0">
                <a:latin typeface="FrutigerLTStd-Light"/>
              </a:rPr>
              <a:t>), </a:t>
            </a:r>
            <a:r>
              <a:rPr lang="en-US" altLang="zh-CN" sz="1600" dirty="0" err="1" smtClean="0">
                <a:latin typeface="FrutigerLTStd-Light"/>
              </a:rPr>
              <a:t>glioblastoma</a:t>
            </a:r>
            <a:r>
              <a:rPr lang="en-US" altLang="zh-CN" sz="1600" dirty="0" smtClean="0">
                <a:latin typeface="FrutigerLTStd-Light"/>
              </a:rPr>
              <a:t> (</a:t>
            </a:r>
            <a:r>
              <a:rPr lang="en-US" altLang="zh-CN" sz="1600" i="1" dirty="0" smtClean="0">
                <a:latin typeface="FrutigerLTStd-LightItalic"/>
              </a:rPr>
              <a:t>yellow</a:t>
            </a:r>
            <a:r>
              <a:rPr lang="en-US" altLang="zh-CN" sz="1600" dirty="0">
                <a:latin typeface="FrutigerLTStd-Light"/>
              </a:rPr>
              <a:t>), leukemia (</a:t>
            </a:r>
            <a:r>
              <a:rPr lang="en-US" altLang="zh-CN" sz="1600" i="1" dirty="0">
                <a:latin typeface="FrutigerLTStd-LightItalic"/>
              </a:rPr>
              <a:t>purple</a:t>
            </a:r>
            <a:r>
              <a:rPr lang="en-US" altLang="zh-CN" sz="1600" dirty="0">
                <a:latin typeface="FrutigerLTStd-Light"/>
              </a:rPr>
              <a:t>), lung </a:t>
            </a:r>
            <a:r>
              <a:rPr lang="en-US" altLang="zh-CN" sz="1600" dirty="0" smtClean="0">
                <a:latin typeface="FrutigerLTStd-Light"/>
              </a:rPr>
              <a:t>cancer (</a:t>
            </a:r>
            <a:r>
              <a:rPr lang="en-US" altLang="zh-CN" sz="1600" i="1" dirty="0" smtClean="0">
                <a:latin typeface="FrutigerLTStd-LightItalic"/>
              </a:rPr>
              <a:t>blue</a:t>
            </a:r>
            <a:r>
              <a:rPr lang="en-US" altLang="zh-CN" sz="1600" dirty="0">
                <a:latin typeface="FrutigerLTStd-Light"/>
              </a:rPr>
              <a:t>), pancreatic carcinoma (</a:t>
            </a:r>
            <a:r>
              <a:rPr lang="en-US" altLang="zh-CN" sz="1600" i="1" dirty="0">
                <a:latin typeface="FrutigerLTStd-LightItalic"/>
              </a:rPr>
              <a:t>orange</a:t>
            </a:r>
            <a:r>
              <a:rPr lang="en-US" altLang="zh-CN" sz="1600" dirty="0" smtClean="0">
                <a:latin typeface="FrutigerLTStd-Light"/>
              </a:rPr>
              <a:t>), sarcoma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red</a:t>
            </a:r>
            <a:r>
              <a:rPr lang="en-US" altLang="zh-CN" sz="1600" dirty="0">
                <a:latin typeface="FrutigerLTStd-Light"/>
              </a:rPr>
              <a:t>), </a:t>
            </a:r>
            <a:r>
              <a:rPr lang="en-US" altLang="zh-CN" sz="1600" dirty="0" err="1">
                <a:latin typeface="FrutigerLTStd-Light"/>
              </a:rPr>
              <a:t>Wilms</a:t>
            </a:r>
            <a:r>
              <a:rPr lang="en-US" altLang="zh-CN" sz="1600" dirty="0">
                <a:latin typeface="FrutigerLTStd-Light"/>
              </a:rPr>
              <a:t> tumor (</a:t>
            </a:r>
            <a:r>
              <a:rPr lang="en-US" altLang="zh-CN" sz="1600" i="1" dirty="0">
                <a:latin typeface="FrutigerLTStd-LightItalic"/>
              </a:rPr>
              <a:t>brown</a:t>
            </a:r>
            <a:r>
              <a:rPr lang="en-US" altLang="zh-CN" sz="1600" dirty="0" smtClean="0">
                <a:latin typeface="FrutigerLTStd-Light"/>
              </a:rPr>
              <a:t>); males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squares</a:t>
            </a:r>
            <a:r>
              <a:rPr lang="en-US" altLang="zh-CN" sz="1600" dirty="0">
                <a:latin typeface="FrutigerLTStd-Light"/>
              </a:rPr>
              <a:t>), females (</a:t>
            </a:r>
            <a:r>
              <a:rPr lang="en-US" altLang="zh-CN" sz="1600" i="1" dirty="0">
                <a:latin typeface="FrutigerLTStd-LightItalic"/>
              </a:rPr>
              <a:t>circles</a:t>
            </a:r>
            <a:r>
              <a:rPr lang="en-US" altLang="zh-CN" sz="1600" dirty="0">
                <a:latin typeface="FrutigerLTStd-Light"/>
              </a:rPr>
              <a:t>). (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From </a:t>
            </a:r>
            <a:r>
              <a:rPr lang="it-IT" altLang="zh-CN" sz="1600" dirty="0" smtClean="0">
                <a:solidFill>
                  <a:srgbClr val="FF0000"/>
                </a:solidFill>
                <a:latin typeface="FrutigerLTStd-Light"/>
              </a:rPr>
              <a:t>F.P</a:t>
            </a:r>
            <a:r>
              <a:rPr lang="it-IT" altLang="zh-CN" sz="1600" dirty="0">
                <a:solidFill>
                  <a:srgbClr val="FF0000"/>
                </a:solidFill>
                <a:latin typeface="FrutigerLTStd-Light"/>
              </a:rPr>
              <a:t>. Li and J.F. Fraumeni, </a:t>
            </a:r>
            <a:r>
              <a:rPr lang="it-IT" altLang="zh-CN" sz="1600" i="1" dirty="0">
                <a:solidFill>
                  <a:srgbClr val="FF0000"/>
                </a:solidFill>
                <a:latin typeface="FrutigerLTStd-LightItalic"/>
              </a:rPr>
              <a:t>J. Am. </a:t>
            </a:r>
            <a:r>
              <a:rPr lang="it-IT" altLang="zh-CN" sz="1600" i="1" dirty="0" smtClean="0">
                <a:solidFill>
                  <a:srgbClr val="FF0000"/>
                </a:solidFill>
                <a:latin typeface="FrutigerLTStd-LightItalic"/>
              </a:rPr>
              <a:t>Med. </a:t>
            </a:r>
            <a:r>
              <a:rPr lang="en-US" altLang="zh-CN" sz="1600" i="1" dirty="0" smtClean="0">
                <a:solidFill>
                  <a:srgbClr val="FF0000"/>
                </a:solidFill>
                <a:latin typeface="FrutigerLTStd-LightItalic"/>
              </a:rPr>
              <a:t>Assoc</a:t>
            </a:r>
            <a:r>
              <a:rPr lang="en-US" altLang="zh-CN" sz="1600" i="1" dirty="0">
                <a:solidFill>
                  <a:srgbClr val="FF0000"/>
                </a:solidFill>
                <a:latin typeface="FrutigerLTStd-LightItalic"/>
              </a:rPr>
              <a:t>.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247:2692–2694, 1982.</a:t>
            </a:r>
            <a:r>
              <a:rPr lang="en-US" altLang="zh-CN" sz="1600" dirty="0">
                <a:latin typeface="FrutigerLTStd-Light"/>
              </a:rPr>
              <a:t>)</a:t>
            </a:r>
            <a:endParaRPr lang="zh-CN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142999" y="251223"/>
            <a:ext cx="10186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Familial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cancer susceptibility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due to mutant 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FrutigerLTStd-BoldItalic"/>
              </a:rPr>
              <a:t>p53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germ-line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alleles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57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figure_09_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1" y="1582313"/>
            <a:ext cx="5098795" cy="39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4887" y="2423561"/>
            <a:ext cx="5763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Antibodies that </a:t>
            </a:r>
            <a:r>
              <a:rPr lang="en-US" altLang="zh-CN" sz="2000" dirty="0" smtClean="0">
                <a:latin typeface="FrutigerLTStd-Light"/>
              </a:rPr>
              <a:t>bind the </a:t>
            </a:r>
            <a:r>
              <a:rPr lang="en-US" altLang="zh-CN" sz="2000" dirty="0">
                <a:latin typeface="FrutigerLTStd-Light"/>
              </a:rPr>
              <a:t>SV40 large T (LT) antigen can </a:t>
            </a:r>
            <a:r>
              <a:rPr lang="en-US" altLang="zh-CN" sz="2000" dirty="0" smtClean="0">
                <a:latin typeface="FrutigerLTStd-Light"/>
              </a:rPr>
              <a:t>be used </a:t>
            </a:r>
            <a:r>
              <a:rPr lang="en-US" altLang="zh-CN" sz="2000" dirty="0">
                <a:latin typeface="FrutigerLTStd-Light"/>
              </a:rPr>
              <a:t>to detect LT in the nuclei of </a:t>
            </a:r>
            <a:r>
              <a:rPr lang="en-US" altLang="zh-CN" sz="2000" dirty="0" smtClean="0">
                <a:latin typeface="FrutigerLTStd-Light"/>
              </a:rPr>
              <a:t>SV40- transformed </a:t>
            </a:r>
            <a:r>
              <a:rPr lang="en-US" altLang="zh-CN" sz="2000" dirty="0">
                <a:latin typeface="FrutigerLTStd-Light"/>
              </a:rPr>
              <a:t>tumor cells. 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305199" y="4928930"/>
            <a:ext cx="356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Immunohistochemistry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124712" y="410635"/>
            <a:ext cx="10707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Large T antigen 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SV40-transformed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714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4920" y="2263247"/>
            <a:ext cx="9543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9.13 Apoptosis is a complex program that often depends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on mitochondria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123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figure_09_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8" y="1799634"/>
            <a:ext cx="4459222" cy="461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10784" y="300664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>
                <a:latin typeface="FrutigerLTStd-Light"/>
              </a:rPr>
              <a:t>Human mammary</a:t>
            </a:r>
            <a:r>
              <a:rPr lang="zh-CN" altLang="en-US" sz="2400" dirty="0" smtClean="0">
                <a:latin typeface="FrutigerLTStd-Light"/>
              </a:rPr>
              <a:t> </a:t>
            </a:r>
            <a:r>
              <a:rPr lang="en-US" altLang="zh-CN" sz="2400" dirty="0" smtClean="0">
                <a:latin typeface="FrutigerLTStd-Light"/>
              </a:rPr>
              <a:t>epithelial </a:t>
            </a:r>
            <a:r>
              <a:rPr lang="en-US" altLang="zh-CN" sz="2400" dirty="0">
                <a:latin typeface="FrutigerLTStd-Light"/>
              </a:rPr>
              <a:t>cells (MECs) </a:t>
            </a:r>
            <a:endParaRPr lang="en-US" altLang="zh-CN" sz="2400" dirty="0" smtClean="0">
              <a:latin typeface="FrutigerLTStd-Light"/>
            </a:endParaRPr>
          </a:p>
          <a:p>
            <a:endParaRPr lang="en-US" altLang="zh-CN" sz="2400" dirty="0">
              <a:latin typeface="FrutigerLTStd-Light"/>
            </a:endParaRPr>
          </a:p>
          <a:p>
            <a:r>
              <a:rPr lang="en-US" altLang="zh-CN" sz="2400" dirty="0" err="1" smtClean="0">
                <a:latin typeface="FrutigerLTStd-Light"/>
              </a:rPr>
              <a:t>Immuno</a:t>
            </a:r>
            <a:r>
              <a:rPr lang="en-US" altLang="zh-CN" sz="2400" dirty="0" smtClean="0">
                <a:latin typeface="FrutigerLTStd-Light"/>
              </a:rPr>
              <a:t>-staining with </a:t>
            </a:r>
            <a:r>
              <a:rPr lang="en-US" altLang="zh-CN" sz="2400" dirty="0">
                <a:latin typeface="FrutigerLTStd-Light"/>
              </a:rPr>
              <a:t>an antibody specific for </a:t>
            </a:r>
            <a:r>
              <a:rPr lang="en-US" altLang="zh-CN" sz="2400" b="1" dirty="0" smtClean="0">
                <a:solidFill>
                  <a:srgbClr val="00B050"/>
                </a:solidFill>
                <a:latin typeface="FrutigerLTStd-Light"/>
              </a:rPr>
              <a:t>cleaved </a:t>
            </a:r>
            <a:r>
              <a:rPr lang="en-US" altLang="zh-CN" sz="2400" b="1" dirty="0" err="1">
                <a:solidFill>
                  <a:srgbClr val="00B050"/>
                </a:solidFill>
                <a:latin typeface="FrutigerLTStd-Light"/>
              </a:rPr>
              <a:t>caspase</a:t>
            </a:r>
            <a:r>
              <a:rPr lang="en-US" altLang="zh-CN" sz="2400" b="1" dirty="0">
                <a:solidFill>
                  <a:srgbClr val="00B050"/>
                </a:solidFill>
                <a:latin typeface="FrutigerLTStd-Light"/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  <a:latin typeface="FrutigerLTStd-Light"/>
              </a:rPr>
              <a:t>3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2858" y="368885"/>
            <a:ext cx="10241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9.22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Anoikis</a:t>
            </a:r>
            <a:r>
              <a:rPr lang="zh-CN" altLang="en-US" sz="2800" b="1" dirty="0">
                <a:latin typeface="FrutigerLTStd-Bold"/>
              </a:rPr>
              <a:t> （</a:t>
            </a:r>
            <a:r>
              <a:rPr lang="zh-CN" altLang="en-US" sz="2800" dirty="0"/>
              <a:t>失巢凋亡</a:t>
            </a:r>
            <a:r>
              <a:rPr lang="zh-CN" altLang="en-US" sz="2800" b="1" dirty="0"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triggered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by loss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of anchorage to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extracellular matrix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58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 descr="table_09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84" y="364744"/>
            <a:ext cx="4686300" cy="615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3368" y="786384"/>
            <a:ext cx="5229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Apoptosis</a:t>
            </a:r>
            <a:r>
              <a:rPr lang="zh-CN" altLang="en-US" sz="2400" dirty="0" smtClean="0"/>
              <a:t>（凋亡）</a:t>
            </a:r>
            <a:r>
              <a:rPr lang="en-US" altLang="zh-CN" sz="2400" dirty="0" smtClean="0"/>
              <a:t>vs necrosis</a:t>
            </a:r>
            <a:r>
              <a:rPr lang="zh-CN" altLang="en-US" sz="2400" dirty="0" smtClean="0"/>
              <a:t>（坏死）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66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90949" y="698022"/>
            <a:ext cx="7232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The Nobel Prize in Physiology or Medicine 2002</a:t>
            </a:r>
            <a:endParaRPr lang="zh-CN" altLang="en-US" sz="2800" b="1" dirty="0"/>
          </a:p>
        </p:txBody>
      </p:sp>
      <p:pic>
        <p:nvPicPr>
          <p:cNvPr id="2054" name="Picture 6" descr="Sydney Bre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93" y="1878271"/>
            <a:ext cx="15430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. Robert Horvit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0" y="1868746"/>
            <a:ext cx="1543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hn E. Suls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8" y="1878271"/>
            <a:ext cx="15430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00831" y="2536615"/>
            <a:ext cx="4145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555555"/>
                </a:solidFill>
                <a:latin typeface="Open Sans"/>
              </a:rPr>
              <a:t>"for their discoveries concerning genetic regulation of organ development and programmed cell death</a:t>
            </a:r>
            <a:r>
              <a:rPr lang="en-US" altLang="zh-CN" b="1" i="1" dirty="0" smtClean="0">
                <a:solidFill>
                  <a:srgbClr val="555555"/>
                </a:solidFill>
                <a:latin typeface="Open Sans"/>
              </a:rPr>
              <a:t>'"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490694" y="4040447"/>
            <a:ext cx="166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Sydney Brenner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237628" y="4021396"/>
            <a:ext cx="1802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H. Robert Horvitz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15198" y="4040447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John E. Sulston</a:t>
            </a:r>
            <a:endParaRPr lang="zh-CN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12827" y="4801257"/>
            <a:ext cx="7192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Sydney </a:t>
            </a:r>
            <a:r>
              <a:rPr lang="en-US" altLang="zh-CN" dirty="0" smtClean="0"/>
              <a:t>Brenner</a:t>
            </a:r>
            <a:r>
              <a:rPr lang="en-US" altLang="zh-CN" dirty="0"/>
              <a:t>, establishing </a:t>
            </a:r>
            <a:r>
              <a:rPr lang="en-US" altLang="zh-CN" dirty="0" err="1"/>
              <a:t>Caenorhabditis</a:t>
            </a:r>
            <a:r>
              <a:rPr lang="en-US" altLang="zh-CN" dirty="0"/>
              <a:t> </a:t>
            </a:r>
            <a:r>
              <a:rPr lang="en-US" altLang="zh-CN" dirty="0" err="1"/>
              <a:t>elegans</a:t>
            </a:r>
            <a:r>
              <a:rPr lang="en-US" altLang="zh-CN" dirty="0"/>
              <a:t> as a model </a:t>
            </a:r>
            <a:r>
              <a:rPr lang="en-US" altLang="zh-CN" dirty="0" smtClean="0"/>
              <a:t>organism. </a:t>
            </a:r>
            <a:endParaRPr lang="zh-CN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1490694" y="5927404"/>
            <a:ext cx="857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H. Robert </a:t>
            </a:r>
            <a:r>
              <a:rPr lang="en-US" altLang="zh-CN" dirty="0" smtClean="0"/>
              <a:t>Horvitz, </a:t>
            </a:r>
            <a:r>
              <a:rPr lang="en-US" altLang="zh-CN" dirty="0"/>
              <a:t> identified the first "death genes", </a:t>
            </a:r>
            <a:r>
              <a:rPr lang="en-US" altLang="zh-CN" i="1" dirty="0"/>
              <a:t>ced-3</a:t>
            </a:r>
            <a:r>
              <a:rPr lang="en-US" altLang="zh-CN" dirty="0"/>
              <a:t> and </a:t>
            </a:r>
            <a:r>
              <a:rPr lang="en-US" altLang="zh-CN" i="1" dirty="0" smtClean="0"/>
              <a:t>ced-4 in c. </a:t>
            </a:r>
            <a:r>
              <a:rPr lang="en-US" altLang="zh-CN" i="1" dirty="0" err="1" smtClean="0"/>
              <a:t>elegans</a:t>
            </a:r>
            <a:r>
              <a:rPr lang="en-US" altLang="zh-CN" i="1" dirty="0" smtClean="0"/>
              <a:t> in 1986</a:t>
            </a:r>
            <a:endParaRPr lang="zh-CN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90694" y="5342782"/>
            <a:ext cx="638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John E. Sulston, tracing </a:t>
            </a:r>
            <a:r>
              <a:rPr lang="en-US" altLang="zh-CN" dirty="0" smtClean="0"/>
              <a:t>cell </a:t>
            </a:r>
            <a:r>
              <a:rPr lang="en-US" altLang="zh-CN" dirty="0" err="1" smtClean="0"/>
              <a:t>elegans's</a:t>
            </a:r>
            <a:r>
              <a:rPr lang="en-US" altLang="zh-CN" dirty="0" smtClean="0"/>
              <a:t> </a:t>
            </a:r>
            <a:r>
              <a:rPr lang="en-US" altLang="zh-CN" dirty="0"/>
              <a:t>entire embryonic cell lineage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248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26887" y="491990"/>
            <a:ext cx="5598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Cytochrome </a:t>
            </a:r>
            <a:r>
              <a:rPr lang="en-US" altLang="zh-CN" sz="3600" b="1" dirty="0" smtClean="0"/>
              <a:t>c and apoptosis</a:t>
            </a:r>
            <a:endParaRPr lang="zh-CN" alt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933679" y="5331383"/>
            <a:ext cx="9177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X Liu, CN Kim, J Yang, R </a:t>
            </a:r>
            <a:r>
              <a:rPr lang="en-US" altLang="zh-CN" dirty="0" err="1"/>
              <a:t>Jemmerson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X </a:t>
            </a:r>
            <a:r>
              <a:rPr lang="en-US" altLang="zh-CN" b="1" dirty="0" smtClean="0">
                <a:solidFill>
                  <a:srgbClr val="FF0000"/>
                </a:solidFill>
              </a:rPr>
              <a:t>Wang</a:t>
            </a:r>
            <a:r>
              <a:rPr lang="en-US" altLang="zh-CN" dirty="0" smtClean="0"/>
              <a:t>. Induction </a:t>
            </a:r>
            <a:r>
              <a:rPr lang="en-US" altLang="zh-CN" dirty="0"/>
              <a:t>of apoptotic program in cell-free extracts: requirement for </a:t>
            </a:r>
            <a:r>
              <a:rPr lang="en-US" altLang="zh-CN" dirty="0" err="1"/>
              <a:t>dATP</a:t>
            </a:r>
            <a:r>
              <a:rPr lang="en-US" altLang="zh-CN" dirty="0"/>
              <a:t> and cytochrome </a:t>
            </a:r>
            <a:r>
              <a:rPr lang="en-US" altLang="zh-CN" dirty="0" smtClean="0"/>
              <a:t>c. Cell </a:t>
            </a:r>
            <a:r>
              <a:rPr lang="en-US" altLang="zh-CN" dirty="0"/>
              <a:t>86 (1), </a:t>
            </a:r>
            <a:r>
              <a:rPr lang="en-US" altLang="zh-CN" dirty="0" smtClean="0"/>
              <a:t>147-157 (1996)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33679" y="4532841"/>
            <a:ext cx="644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王晓</a:t>
            </a:r>
            <a:r>
              <a:rPr lang="zh-CN" altLang="en-US" b="1" dirty="0" smtClean="0">
                <a:solidFill>
                  <a:srgbClr val="FF0000"/>
                </a:solidFill>
              </a:rPr>
              <a:t>东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identify </a:t>
            </a:r>
            <a:r>
              <a:rPr lang="en-US" altLang="zh-CN" b="1" dirty="0"/>
              <a:t>cytochrome </a:t>
            </a:r>
            <a:r>
              <a:rPr lang="en-US" altLang="zh-CN" b="1" dirty="0" smtClean="0"/>
              <a:t>c as key inducer of apoptosis in </a:t>
            </a:r>
            <a:r>
              <a:rPr lang="en-US" altLang="zh-CN" b="1" dirty="0" smtClean="0">
                <a:solidFill>
                  <a:srgbClr val="FF0000"/>
                </a:solidFill>
              </a:rPr>
              <a:t>1996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pic>
        <p:nvPicPr>
          <p:cNvPr id="2050" name="Picture 2" descr="http://www.nibs.ac.cn/uploads/image/20141124/141682447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12" y="1773279"/>
            <a:ext cx="1827921" cy="233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4775" y="26138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888888"/>
                </a:solidFill>
                <a:latin typeface="Arial" panose="020B0604020202020204" pitchFamily="34" charset="0"/>
              </a:rPr>
              <a:t>Xiaodong</a:t>
            </a:r>
            <a:r>
              <a:rPr lang="en-US" altLang="zh-CN" dirty="0">
                <a:solidFill>
                  <a:srgbClr val="888888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888888"/>
                </a:solidFill>
                <a:latin typeface="Arial" panose="020B0604020202020204" pitchFamily="34" charset="0"/>
              </a:rPr>
              <a:t>Wang</a:t>
            </a:r>
            <a:r>
              <a:rPr lang="zh-CN" altLang="en-US" dirty="0">
                <a:solidFill>
                  <a:srgbClr val="888888"/>
                </a:solidFill>
                <a:latin typeface="Arial" panose="020B0604020202020204" pitchFamily="34" charset="0"/>
              </a:rPr>
              <a:t>（王晓东 </a:t>
            </a:r>
            <a:r>
              <a:rPr lang="zh-CN" altLang="en-US" dirty="0" smtClean="0">
                <a:solidFill>
                  <a:srgbClr val="888888"/>
                </a:solidFill>
                <a:latin typeface="Arial" panose="020B0604020202020204" pitchFamily="34" charset="0"/>
              </a:rPr>
              <a:t>）</a:t>
            </a:r>
            <a:endParaRPr lang="en-US" altLang="zh-CN" dirty="0">
              <a:solidFill>
                <a:srgbClr val="888888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888888"/>
                </a:solidFill>
                <a:latin typeface="Arial" panose="020B0604020202020204" pitchFamily="34" charset="0"/>
              </a:rPr>
              <a:t>Director and Investigator, NIBS, Beijing, China</a:t>
            </a:r>
          </a:p>
          <a:p>
            <a:r>
              <a:rPr lang="en-US" altLang="zh-CN" dirty="0">
                <a:solidFill>
                  <a:srgbClr val="888888"/>
                </a:solidFill>
                <a:latin typeface="Arial" panose="020B0604020202020204" pitchFamily="34" charset="0"/>
              </a:rPr>
              <a:t>Member of the National Academy of Sciences, USA</a:t>
            </a:r>
            <a:endParaRPr lang="en-US" altLang="zh-CN" b="0" i="0" dirty="0">
              <a:solidFill>
                <a:srgbClr val="888888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86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ure_09_2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626" y="1371600"/>
            <a:ext cx="2750826" cy="509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03136" y="2342864"/>
            <a:ext cx="41605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FrutigerLTStd-Light"/>
              </a:rPr>
              <a:t>Cytochrome </a:t>
            </a:r>
            <a:r>
              <a:rPr lang="en-US" altLang="zh-CN" sz="2400" i="1" dirty="0" smtClean="0">
                <a:latin typeface="FrutigerLTStd-LightItalic"/>
              </a:rPr>
              <a:t>c </a:t>
            </a:r>
            <a:r>
              <a:rPr lang="en-US" altLang="zh-CN" sz="2400" dirty="0">
                <a:latin typeface="FrutigerLTStd-Light"/>
              </a:rPr>
              <a:t>is stored in the space between </a:t>
            </a:r>
            <a:r>
              <a:rPr lang="en-US" altLang="zh-CN" sz="2400" dirty="0" smtClean="0">
                <a:latin typeface="FrutigerLTStd-Light"/>
              </a:rPr>
              <a:t>the outermost </a:t>
            </a:r>
            <a:r>
              <a:rPr lang="en-US" altLang="zh-CN" sz="2400" dirty="0">
                <a:latin typeface="FrutigerLTStd-Light"/>
              </a:rPr>
              <a:t>mitochondrial membrane </a:t>
            </a:r>
            <a:r>
              <a:rPr lang="en-US" altLang="zh-CN" sz="2400" dirty="0" smtClean="0">
                <a:latin typeface="FrutigerLTStd-Light"/>
              </a:rPr>
              <a:t>and the </a:t>
            </a:r>
            <a:r>
              <a:rPr lang="en-US" altLang="zh-CN" sz="2400" dirty="0">
                <a:latin typeface="FrutigerLTStd-Light"/>
              </a:rPr>
              <a:t>inner membranes, where it </a:t>
            </a:r>
            <a:r>
              <a:rPr lang="en-US" altLang="zh-CN" sz="2400" dirty="0" smtClean="0">
                <a:latin typeface="FrutigerLTStd-Light"/>
              </a:rPr>
              <a:t>normally plays </a:t>
            </a:r>
            <a:r>
              <a:rPr lang="en-US" altLang="zh-CN" sz="2400" dirty="0">
                <a:latin typeface="FrutigerLTStd-Light"/>
              </a:rPr>
              <a:t>a key role in electron transport.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39316" y="299966"/>
            <a:ext cx="4532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Mitochondria</a:t>
            </a:r>
            <a:endParaRPr lang="zh-CN" altLang="en-US" sz="2800" dirty="0"/>
          </a:p>
        </p:txBody>
      </p:sp>
      <p:pic>
        <p:nvPicPr>
          <p:cNvPr id="5" name="Picture 2" descr="figure_09_24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83" y="1371600"/>
            <a:ext cx="2393194" cy="280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figure_09_2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" y="1014984"/>
            <a:ext cx="4192501" cy="555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43348" y="1975182"/>
            <a:ext cx="62031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One of the channels embedded </a:t>
            </a:r>
            <a:r>
              <a:rPr lang="en-US" altLang="zh-CN" sz="2000" dirty="0" smtClean="0">
                <a:latin typeface="FrutigerLTStd-Light"/>
              </a:rPr>
              <a:t>in the </a:t>
            </a:r>
            <a:r>
              <a:rPr lang="en-US" altLang="zh-CN" sz="2000" dirty="0">
                <a:latin typeface="FrutigerLTStd-Light"/>
              </a:rPr>
              <a:t>outer mitochondrial </a:t>
            </a:r>
            <a:r>
              <a:rPr lang="en-US" altLang="zh-CN" sz="2000" dirty="0" smtClean="0">
                <a:latin typeface="FrutigerLTStd-Light"/>
              </a:rPr>
              <a:t>membrane that </a:t>
            </a:r>
            <a:r>
              <a:rPr lang="en-US" altLang="zh-CN" sz="2000" dirty="0">
                <a:latin typeface="FrutigerLTStd-Light"/>
              </a:rPr>
              <a:t>are responsible for the release </a:t>
            </a:r>
            <a:r>
              <a:rPr lang="en-US" altLang="zh-CN" sz="2000" dirty="0" smtClean="0">
                <a:latin typeface="FrutigerLTStd-Light"/>
              </a:rPr>
              <a:t>of pro-apoptotic </a:t>
            </a:r>
            <a:r>
              <a:rPr lang="en-US" altLang="zh-CN" sz="2000" dirty="0">
                <a:latin typeface="FrutigerLTStd-Light"/>
              </a:rPr>
              <a:t>proteins into the cytosol </a:t>
            </a:r>
            <a:r>
              <a:rPr lang="en-US" altLang="zh-CN" sz="2000" dirty="0" smtClean="0">
                <a:latin typeface="FrutigerLTStd-Light"/>
              </a:rPr>
              <a:t>is termed </a:t>
            </a:r>
            <a:r>
              <a:rPr lang="en-US" altLang="zh-CN" sz="2000" dirty="0">
                <a:solidFill>
                  <a:srgbClr val="FF0000"/>
                </a:solidFill>
                <a:latin typeface="FrutigerLTStd-Light"/>
              </a:rPr>
              <a:t>VDAC1</a:t>
            </a:r>
            <a:r>
              <a:rPr lang="en-US" altLang="zh-CN" sz="2000" dirty="0">
                <a:latin typeface="FrutigerLTStd-Light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FrutigerLTStd-Light"/>
              </a:rPr>
              <a:t>(voltage-dependent </a:t>
            </a:r>
            <a:r>
              <a:rPr lang="en-US" altLang="zh-CN" sz="2000" dirty="0" smtClean="0">
                <a:solidFill>
                  <a:srgbClr val="FF0000"/>
                </a:solidFill>
                <a:latin typeface="FrutigerLTStd-Light"/>
              </a:rPr>
              <a:t>anion channel </a:t>
            </a:r>
            <a:r>
              <a:rPr lang="en-US" altLang="zh-CN" sz="2000" dirty="0">
                <a:solidFill>
                  <a:srgbClr val="FF0000"/>
                </a:solidFill>
                <a:latin typeface="FrutigerLTStd-Light"/>
              </a:rPr>
              <a:t>1)</a:t>
            </a:r>
            <a:r>
              <a:rPr lang="en-US" altLang="zh-CN" sz="2000" dirty="0">
                <a:latin typeface="FrutigerLTStd-Light"/>
              </a:rPr>
              <a:t>. </a:t>
            </a:r>
            <a:r>
              <a:rPr lang="en-US" altLang="zh-CN" sz="2000" dirty="0" smtClean="0">
                <a:latin typeface="FrutigerLTStd-Light"/>
              </a:rPr>
              <a:t>The </a:t>
            </a:r>
            <a:r>
              <a:rPr lang="en-US" altLang="zh-CN" sz="2000" dirty="0" err="1">
                <a:latin typeface="FrutigerLTStd-Light"/>
              </a:rPr>
              <a:t>oligopeptide</a:t>
            </a:r>
            <a:r>
              <a:rPr lang="en-US" altLang="zh-CN" sz="2000" dirty="0">
                <a:latin typeface="FrutigerLTStd-Light"/>
              </a:rPr>
              <a:t> segment within </a:t>
            </a:r>
            <a:r>
              <a:rPr lang="en-US" altLang="zh-CN" sz="2000" dirty="0" smtClean="0">
                <a:latin typeface="FrutigerLTStd-Light"/>
              </a:rPr>
              <a:t>the open </a:t>
            </a:r>
            <a:r>
              <a:rPr lang="en-US" altLang="zh-CN" sz="2000" dirty="0">
                <a:latin typeface="FrutigerLTStd-Light"/>
              </a:rPr>
              <a:t>channel (</a:t>
            </a:r>
            <a:r>
              <a:rPr lang="en-US" altLang="zh-CN" sz="2000" i="1" dirty="0">
                <a:latin typeface="FrutigerLTStd-LightItalic"/>
              </a:rPr>
              <a:t>blue</a:t>
            </a:r>
            <a:r>
              <a:rPr lang="en-US" altLang="zh-CN" sz="2000" dirty="0">
                <a:latin typeface="FrutigerLTStd-Light"/>
              </a:rPr>
              <a:t>) appears to be </a:t>
            </a:r>
            <a:r>
              <a:rPr lang="en-US" altLang="zh-CN" sz="2000" dirty="0" smtClean="0">
                <a:latin typeface="FrutigerLTStd-Light"/>
              </a:rPr>
              <a:t>a component </a:t>
            </a:r>
            <a:r>
              <a:rPr lang="en-US" altLang="zh-CN" sz="2000" dirty="0">
                <a:latin typeface="FrutigerLTStd-Light"/>
              </a:rPr>
              <a:t>of the gating device </a:t>
            </a:r>
            <a:r>
              <a:rPr lang="en-US" altLang="zh-CN" sz="2000" dirty="0" smtClean="0">
                <a:latin typeface="FrutigerLTStd-Light"/>
              </a:rPr>
              <a:t>that governs </a:t>
            </a:r>
            <a:r>
              <a:rPr lang="en-US" altLang="zh-CN" sz="2000" dirty="0">
                <a:latin typeface="FrutigerLTStd-Light"/>
              </a:rPr>
              <a:t>passage of solutes, </a:t>
            </a:r>
            <a:r>
              <a:rPr lang="en-US" altLang="zh-CN" sz="2000" dirty="0" smtClean="0">
                <a:latin typeface="FrutigerLTStd-Light"/>
              </a:rPr>
              <a:t>including cytochrome </a:t>
            </a:r>
            <a:r>
              <a:rPr lang="en-US" altLang="zh-CN" sz="2000" i="1" dirty="0">
                <a:latin typeface="FrutigerLTStd-LightItalic"/>
              </a:rPr>
              <a:t>c </a:t>
            </a:r>
            <a:r>
              <a:rPr lang="en-US" altLang="zh-CN" sz="2000" dirty="0">
                <a:latin typeface="FrutigerLTStd-Light"/>
              </a:rPr>
              <a:t>molecules, through </a:t>
            </a:r>
            <a:r>
              <a:rPr lang="en-US" altLang="zh-CN" sz="2000" dirty="0" smtClean="0">
                <a:latin typeface="FrutigerLTStd-Light"/>
              </a:rPr>
              <a:t>this channel</a:t>
            </a:r>
            <a:r>
              <a:rPr lang="en-US" altLang="zh-CN" sz="2000" dirty="0">
                <a:latin typeface="FrutigerLTStd-Light"/>
              </a:rPr>
              <a:t>. </a:t>
            </a:r>
            <a:r>
              <a:rPr lang="en-US" altLang="zh-CN" sz="2000" dirty="0" err="1">
                <a:solidFill>
                  <a:srgbClr val="FF0000"/>
                </a:solidFill>
                <a:latin typeface="FrutigerLTStd-Light"/>
              </a:rPr>
              <a:t>Bcl</a:t>
            </a:r>
            <a:r>
              <a:rPr lang="en-US" altLang="zh-CN" sz="2000" dirty="0">
                <a:solidFill>
                  <a:srgbClr val="FF0000"/>
                </a:solidFill>
                <a:latin typeface="FrutigerLTStd-Light"/>
              </a:rPr>
              <a:t>-XL</a:t>
            </a:r>
            <a:r>
              <a:rPr lang="en-US" altLang="zh-CN" sz="2000" dirty="0">
                <a:latin typeface="FrutigerLTStd-Light"/>
              </a:rPr>
              <a:t>, an </a:t>
            </a:r>
            <a:r>
              <a:rPr lang="en-US" altLang="zh-CN" sz="2000" dirty="0" smtClean="0">
                <a:latin typeface="FrutigerLTStd-Light"/>
              </a:rPr>
              <a:t>anti-apoptosis regulator</a:t>
            </a:r>
            <a:r>
              <a:rPr lang="en-US" altLang="zh-CN" sz="2000" dirty="0">
                <a:latin typeface="FrutigerLTStd-Light"/>
              </a:rPr>
              <a:t>, has been found to bind </a:t>
            </a:r>
            <a:r>
              <a:rPr lang="en-US" altLang="zh-CN" sz="2000" dirty="0" smtClean="0">
                <a:latin typeface="FrutigerLTStd-Light"/>
              </a:rPr>
              <a:t>to strands </a:t>
            </a:r>
            <a:r>
              <a:rPr lang="en-US" altLang="zh-CN" sz="2000" dirty="0">
                <a:latin typeface="FrutigerLTStd-Light"/>
              </a:rPr>
              <a:t>17 and 18 of the </a:t>
            </a:r>
            <a:r>
              <a:rPr lang="en-US" altLang="zh-CN" sz="2000" dirty="0" smtClean="0">
                <a:latin typeface="FrutigerLTStd-Light"/>
              </a:rPr>
              <a:t>19-strand channel</a:t>
            </a:r>
            <a:r>
              <a:rPr lang="en-US" altLang="zh-CN" sz="2000" dirty="0">
                <a:latin typeface="FrutigerLTStd-Light"/>
              </a:rPr>
              <a:t>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639316" y="299966"/>
            <a:ext cx="4532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Mitochondria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67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figure_09_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8" y="1344168"/>
            <a:ext cx="6379352" cy="511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14860" y="1704999"/>
            <a:ext cx="50095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presence of </a:t>
            </a:r>
            <a:r>
              <a:rPr lang="en-US" altLang="zh-CN" b="1" dirty="0">
                <a:solidFill>
                  <a:srgbClr val="00B050"/>
                </a:solidFill>
                <a:latin typeface="FrutigerLTStd-Light"/>
              </a:rPr>
              <a:t>cytochrome </a:t>
            </a:r>
            <a:r>
              <a:rPr lang="en-US" altLang="zh-CN" b="1" i="1" dirty="0">
                <a:solidFill>
                  <a:srgbClr val="00B050"/>
                </a:solidFill>
                <a:latin typeface="FrutigerLTStd-LightItalic"/>
              </a:rPr>
              <a:t>c</a:t>
            </a:r>
            <a:r>
              <a:rPr lang="en-US" altLang="zh-CN" i="1" dirty="0">
                <a:latin typeface="FrutigerLTStd-LightItalic"/>
              </a:rPr>
              <a:t> </a:t>
            </a:r>
            <a:r>
              <a:rPr lang="en-US" altLang="zh-CN" dirty="0">
                <a:latin typeface="FrutigerLTStd-Light"/>
              </a:rPr>
              <a:t>can be detected by staining with a specific fluorescence-labeled </a:t>
            </a:r>
            <a:r>
              <a:rPr lang="en-US" altLang="zh-CN" dirty="0" smtClean="0">
                <a:latin typeface="FrutigerLTStd-Light"/>
              </a:rPr>
              <a:t>antibody (</a:t>
            </a:r>
            <a:r>
              <a:rPr lang="en-US" altLang="zh-CN" i="1" dirty="0" smtClean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), which contrasts with the dye-labeled </a:t>
            </a:r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nuclei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red orange</a:t>
            </a:r>
            <a:r>
              <a:rPr lang="en-US" altLang="zh-CN" dirty="0">
                <a:latin typeface="FrutigerLTStd-Light"/>
              </a:rPr>
              <a:t>). (A) Initially, the </a:t>
            </a:r>
            <a:r>
              <a:rPr lang="en-US" altLang="zh-CN" dirty="0" smtClean="0">
                <a:latin typeface="FrutigerLTStd-Light"/>
              </a:rPr>
              <a:t>distribution of </a:t>
            </a:r>
            <a:r>
              <a:rPr lang="en-US" altLang="zh-CN" dirty="0">
                <a:latin typeface="FrutigerLTStd-Light"/>
              </a:rPr>
              <a:t>cytochrome </a:t>
            </a:r>
            <a:r>
              <a:rPr lang="en-US" altLang="zh-CN" i="1" dirty="0">
                <a:latin typeface="FrutigerLTStd-LightItalic"/>
              </a:rPr>
              <a:t>c </a:t>
            </a:r>
            <a:r>
              <a:rPr lang="en-US" altLang="zh-CN" dirty="0">
                <a:latin typeface="FrutigerLTStd-Light"/>
              </a:rPr>
              <a:t>coincides with the </a:t>
            </a:r>
            <a:r>
              <a:rPr lang="en-US" altLang="zh-CN" u="sng" dirty="0">
                <a:latin typeface="FrutigerLTStd-Light"/>
              </a:rPr>
              <a:t>distribution of mitochondria in the </a:t>
            </a:r>
            <a:r>
              <a:rPr lang="en-US" altLang="zh-CN" u="sng" dirty="0" smtClean="0">
                <a:latin typeface="FrutigerLTStd-Light"/>
              </a:rPr>
              <a:t>cytoplasm</a:t>
            </a:r>
            <a:r>
              <a:rPr lang="en-US" altLang="zh-CN" dirty="0" smtClean="0">
                <a:latin typeface="FrutigerLTStd-Light"/>
              </a:rPr>
              <a:t>. </a:t>
            </a:r>
            <a:r>
              <a:rPr lang="en-US" altLang="zh-CN" dirty="0">
                <a:latin typeface="FrutigerLTStd-Light"/>
              </a:rPr>
              <a:t>As apoptosis proceeds, however (B, C, D), cytochrome </a:t>
            </a:r>
            <a:r>
              <a:rPr lang="en-US" altLang="zh-CN" i="1" dirty="0">
                <a:latin typeface="FrutigerLTStd-LightItalic"/>
              </a:rPr>
              <a:t>c </a:t>
            </a:r>
            <a:r>
              <a:rPr lang="en-US" altLang="zh-CN" dirty="0">
                <a:latin typeface="FrutigerLTStd-Light"/>
              </a:rPr>
              <a:t>staining becomes </a:t>
            </a:r>
            <a:r>
              <a:rPr lang="en-US" altLang="zh-CN" dirty="0" smtClean="0">
                <a:latin typeface="FrutigerLTStd-Light"/>
              </a:rPr>
              <a:t>increasingly uniform </a:t>
            </a:r>
            <a:r>
              <a:rPr lang="en-US" altLang="zh-CN" dirty="0">
                <a:latin typeface="FrutigerLTStd-Light"/>
              </a:rPr>
              <a:t>in the cytoplasm as this protein is released from the mitochondria into the </a:t>
            </a:r>
            <a:r>
              <a:rPr lang="en-US" altLang="zh-CN" dirty="0" smtClean="0">
                <a:latin typeface="FrutigerLTStd-Light"/>
              </a:rPr>
              <a:t>cytosol. At </a:t>
            </a:r>
            <a:r>
              <a:rPr lang="en-US" altLang="zh-CN" dirty="0">
                <a:latin typeface="FrutigerLTStd-Light"/>
              </a:rPr>
              <a:t>the same time, some nuclei give evidence of the fragmentation that is associated </a:t>
            </a:r>
            <a:r>
              <a:rPr lang="en-US" altLang="zh-CN" dirty="0" smtClean="0">
                <a:latin typeface="FrutigerLTStd-Light"/>
              </a:rPr>
              <a:t>with apoptosis </a:t>
            </a:r>
            <a:r>
              <a:rPr lang="en-US" altLang="zh-CN" dirty="0">
                <a:latin typeface="FrutigerLTStd-Light"/>
              </a:rPr>
              <a:t>(C, D).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0"/>
            <a:ext cx="10264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Release of cytochrome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c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from mitochondria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into the cytosol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92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6008" y="3001232"/>
            <a:ext cx="10695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We now know that the Bcl-2 protein is a member of a large and complex family of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proteins (</a:t>
            </a:r>
            <a:r>
              <a:rPr lang="en-US" altLang="zh-CN" sz="2400" dirty="0" smtClean="0">
                <a:solidFill>
                  <a:srgbClr val="1271FF"/>
                </a:solidFill>
                <a:latin typeface="UtopiaStd-Semibold"/>
              </a:rPr>
              <a:t>Figure 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9. 26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 that 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control the flow of cytochrome </a:t>
            </a:r>
            <a:r>
              <a:rPr lang="en-US" altLang="zh-CN" sz="2400" i="1" u="sng" dirty="0">
                <a:solidFill>
                  <a:srgbClr val="000000"/>
                </a:solidFill>
                <a:latin typeface="UtopiaStd-Italic"/>
              </a:rPr>
              <a:t>c 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through specialized </a:t>
            </a:r>
            <a:r>
              <a:rPr lang="en-US" altLang="zh-CN" sz="2400" u="sng" dirty="0" smtClean="0">
                <a:solidFill>
                  <a:srgbClr val="000000"/>
                </a:solidFill>
                <a:latin typeface="UtopiaStd-Regular"/>
              </a:rPr>
              <a:t>channels in 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the outer membrane of the mitochondrion.</a:t>
            </a:r>
            <a:endParaRPr lang="zh-CN" altLang="en-US" sz="2400" u="sng" dirty="0"/>
          </a:p>
        </p:txBody>
      </p:sp>
      <p:sp>
        <p:nvSpPr>
          <p:cNvPr id="4" name="Rectangle 3"/>
          <p:cNvSpPr/>
          <p:nvPr/>
        </p:nvSpPr>
        <p:spPr>
          <a:xfrm>
            <a:off x="2944492" y="738878"/>
            <a:ext cx="613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Bcl-2 protein </a:t>
            </a:r>
            <a:r>
              <a:rPr lang="en-US" altLang="zh-CN" sz="3600" b="1" dirty="0" smtClean="0"/>
              <a:t>and cytochrome c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968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figure_09_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63" y="1295974"/>
            <a:ext cx="7909559" cy="52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90207" y="336542"/>
            <a:ext cx="8879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Synergy of </a:t>
            </a:r>
            <a:r>
              <a:rPr lang="en-US" altLang="zh-CN" sz="2800" b="1" i="1" dirty="0">
                <a:solidFill>
                  <a:srgbClr val="000000"/>
                </a:solidFill>
                <a:latin typeface="FrutigerLTStd-BoldItalic"/>
              </a:rPr>
              <a:t>Bcl-2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-like genes with </a:t>
            </a:r>
            <a:r>
              <a:rPr lang="en-US" altLang="zh-CN" sz="2800" b="1" i="1" dirty="0" err="1">
                <a:solidFill>
                  <a:srgbClr val="000000"/>
                </a:solidFill>
                <a:latin typeface="FrutigerLTStd-BoldItalic"/>
              </a:rPr>
              <a:t>myc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5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figure_09_0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395076"/>
            <a:ext cx="3692525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2854" y="5453390"/>
            <a:ext cx="492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Anti-Large T serum IP</a:t>
            </a:r>
            <a:r>
              <a:rPr lang="en-US" altLang="zh-CN" sz="2800" dirty="0" smtClean="0">
                <a:sym typeface="Wingdings" panose="05000000000000000000" pitchFamily="2" charset="2"/>
              </a:rPr>
              <a:t> gel stain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547616" y="406104"/>
            <a:ext cx="6937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discovery of p53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its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association with SV40 large T</a:t>
            </a:r>
            <a:endParaRPr lang="zh-CN" alt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2000329" y="5550408"/>
            <a:ext cx="3458639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ight Arrow 6"/>
          <p:cNvSpPr/>
          <p:nvPr/>
        </p:nvSpPr>
        <p:spPr>
          <a:xfrm>
            <a:off x="2999232" y="3923782"/>
            <a:ext cx="3255264" cy="338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54496" y="3831336"/>
            <a:ext cx="5725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Immunoblot</a:t>
            </a:r>
            <a:r>
              <a:rPr lang="en-US" altLang="zh-CN" sz="2800" dirty="0" smtClean="0"/>
              <a:t> with antisera against p53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833872" y="2304887"/>
            <a:ext cx="481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Experiments performed around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1979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0" y="617687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Lane, DP &amp; Crawford, LV. (1979). T antigen is bound to a host protein in SV40-transformed cells. </a:t>
            </a:r>
            <a:r>
              <a:rPr lang="en-US" altLang="zh-CN" sz="1200" i="1" dirty="0">
                <a:solidFill>
                  <a:srgbClr val="333333"/>
                </a:solidFill>
                <a:latin typeface="Arial" panose="020B0604020202020204" pitchFamily="34" charset="0"/>
              </a:rPr>
              <a:t>Nature, 278 (5701)</a:t>
            </a:r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, 261-3</a:t>
            </a:r>
            <a:endParaRPr lang="zh-CN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90133" y="2226441"/>
            <a:ext cx="10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T: Tumor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69167" y="176466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N: Normal</a:t>
            </a:r>
            <a:endParaRPr lang="zh-CN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657600" y="1271016"/>
            <a:ext cx="311567" cy="678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3346704" y="1360211"/>
            <a:ext cx="643429" cy="10508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5106" y="2953512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p53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figure_09_2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03" y="1344168"/>
            <a:ext cx="7067837" cy="492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51176" y="426643"/>
            <a:ext cx="7662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Bcl-2 and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related proteins</a:t>
            </a:r>
            <a:endParaRPr lang="zh-CN" altLang="en-US" sz="2800" dirty="0"/>
          </a:p>
        </p:txBody>
      </p:sp>
      <p:sp>
        <p:nvSpPr>
          <p:cNvPr id="2" name="Right Arrow 1"/>
          <p:cNvSpPr/>
          <p:nvPr/>
        </p:nvSpPr>
        <p:spPr>
          <a:xfrm rot="10646110">
            <a:off x="8494776" y="2066544"/>
            <a:ext cx="411480" cy="10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ight Arrow 4"/>
          <p:cNvSpPr/>
          <p:nvPr/>
        </p:nvSpPr>
        <p:spPr>
          <a:xfrm rot="10646110">
            <a:off x="8500872" y="5163312"/>
            <a:ext cx="411480" cy="10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ure_09_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16" y="1641669"/>
            <a:ext cx="8520113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7824" y="5118390"/>
            <a:ext cx="104515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A) The wild-type </a:t>
            </a:r>
            <a:r>
              <a:rPr lang="en-US" altLang="zh-CN" dirty="0" smtClean="0">
                <a:latin typeface="FrutigerLTStd-Light"/>
              </a:rPr>
              <a:t>mouse kidney </a:t>
            </a:r>
            <a:r>
              <a:rPr lang="en-US" altLang="zh-CN" dirty="0">
                <a:latin typeface="FrutigerLTStd-Light"/>
              </a:rPr>
              <a:t>is a well-consolidated tissue </a:t>
            </a:r>
            <a:r>
              <a:rPr lang="en-US" altLang="zh-CN" dirty="0" smtClean="0">
                <a:latin typeface="FrutigerLTStd-Light"/>
              </a:rPr>
              <a:t>at 5 </a:t>
            </a:r>
            <a:r>
              <a:rPr lang="en-US" altLang="zh-CN" dirty="0">
                <a:latin typeface="FrutigerLTStd-Light"/>
              </a:rPr>
              <a:t>weeks of age. (B) However, </a:t>
            </a:r>
            <a:r>
              <a:rPr lang="en-US" altLang="zh-CN" dirty="0" smtClean="0">
                <a:latin typeface="FrutigerLTStd-Light"/>
              </a:rPr>
              <a:t>deletion of </a:t>
            </a:r>
            <a:r>
              <a:rPr lang="en-US" altLang="zh-CN" dirty="0">
                <a:latin typeface="FrutigerLTStd-Light"/>
              </a:rPr>
              <a:t>both germ-line copies of the </a:t>
            </a:r>
            <a:r>
              <a:rPr lang="en-US" altLang="zh-CN" dirty="0" err="1" smtClean="0">
                <a:latin typeface="FrutigerLTStd-Light"/>
              </a:rPr>
              <a:t>antiapoptotic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i="1" dirty="0" smtClean="0">
                <a:latin typeface="FrutigerLTStd-LightItalic"/>
              </a:rPr>
              <a:t>bcl-2 </a:t>
            </a:r>
            <a:r>
              <a:rPr lang="en-US" altLang="zh-CN" dirty="0">
                <a:latin typeface="FrutigerLTStd-Light"/>
              </a:rPr>
              <a:t>gene (resulting in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i="1" dirty="0" smtClean="0">
                <a:latin typeface="FrutigerLTStd-LightItalic"/>
              </a:rPr>
              <a:t>bcl-2</a:t>
            </a:r>
            <a:r>
              <a:rPr lang="en-US" altLang="zh-CN" dirty="0">
                <a:latin typeface="FrutigerLTStd-Light"/>
              </a:rPr>
              <a:t>–/– genotype) results in </a:t>
            </a:r>
            <a:r>
              <a:rPr lang="en-US" altLang="zh-CN" dirty="0" smtClean="0">
                <a:latin typeface="FrutigerLTStd-Light"/>
              </a:rPr>
              <a:t>widespread apoptosis </a:t>
            </a:r>
            <a:r>
              <a:rPr lang="en-US" altLang="zh-CN" dirty="0">
                <a:latin typeface="FrutigerLTStd-Light"/>
              </a:rPr>
              <a:t>and polycystic kidney </a:t>
            </a:r>
            <a:r>
              <a:rPr lang="en-US" altLang="zh-CN" dirty="0" smtClean="0">
                <a:latin typeface="FrutigerLTStd-Light"/>
              </a:rPr>
              <a:t>disease at </a:t>
            </a:r>
            <a:r>
              <a:rPr lang="en-US" altLang="zh-CN" dirty="0">
                <a:latin typeface="FrutigerLTStd-Light"/>
              </a:rPr>
              <a:t>this age. (C) These effects can </a:t>
            </a:r>
            <a:r>
              <a:rPr lang="en-US" altLang="zh-CN" dirty="0" smtClean="0">
                <a:latin typeface="FrutigerLTStd-Light"/>
              </a:rPr>
              <a:t>be fully </a:t>
            </a:r>
            <a:r>
              <a:rPr lang="en-US" altLang="zh-CN" dirty="0">
                <a:latin typeface="FrutigerLTStd-Light"/>
              </a:rPr>
              <a:t>reversed if one copy of the </a:t>
            </a:r>
            <a:r>
              <a:rPr lang="en-US" altLang="zh-CN" dirty="0" err="1" smtClean="0">
                <a:latin typeface="FrutigerLTStd-Light"/>
              </a:rPr>
              <a:t>proapoptotic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i="1" dirty="0" err="1" smtClean="0">
                <a:latin typeface="FrutigerLTStd-LightItalic"/>
              </a:rPr>
              <a:t>bim</a:t>
            </a:r>
            <a:r>
              <a:rPr lang="en-US" altLang="zh-CN" i="1" dirty="0" smtClean="0">
                <a:latin typeface="FrutigerLTStd-LightItalic"/>
              </a:rPr>
              <a:t> </a:t>
            </a:r>
            <a:r>
              <a:rPr lang="en-US" altLang="zh-CN" dirty="0">
                <a:latin typeface="FrutigerLTStd-Light"/>
              </a:rPr>
              <a:t>gene is also deleted </a:t>
            </a:r>
            <a:r>
              <a:rPr lang="en-US" altLang="zh-CN" dirty="0" smtClean="0">
                <a:latin typeface="FrutigerLTStd-Light"/>
              </a:rPr>
              <a:t>from the </a:t>
            </a:r>
            <a:r>
              <a:rPr lang="en-US" altLang="zh-CN" dirty="0">
                <a:latin typeface="FrutigerLTStd-Light"/>
              </a:rPr>
              <a:t>germ line (yielding the </a:t>
            </a:r>
            <a:r>
              <a:rPr lang="en-US" altLang="zh-CN" i="1" dirty="0">
                <a:latin typeface="FrutigerLTStd-LightItalic"/>
              </a:rPr>
              <a:t>bcl-2</a:t>
            </a:r>
            <a:r>
              <a:rPr lang="en-US" altLang="zh-CN" dirty="0">
                <a:latin typeface="FrutigerLTStd-Light"/>
              </a:rPr>
              <a:t>–/– </a:t>
            </a:r>
            <a:r>
              <a:rPr lang="en-US" altLang="zh-CN" i="1" dirty="0" err="1">
                <a:latin typeface="FrutigerLTStd-LightItalic"/>
              </a:rPr>
              <a:t>bim</a:t>
            </a:r>
            <a:r>
              <a:rPr lang="en-US" altLang="zh-CN" dirty="0" smtClean="0">
                <a:latin typeface="FrutigerLTStd-Light"/>
              </a:rPr>
              <a:t>+/–</a:t>
            </a:r>
            <a:r>
              <a:rPr lang="da-DK" altLang="zh-CN" dirty="0" smtClean="0">
                <a:latin typeface="FrutigerLTStd-Light"/>
              </a:rPr>
              <a:t>genotype</a:t>
            </a:r>
            <a:r>
              <a:rPr lang="da-DK" altLang="zh-CN" dirty="0">
                <a:latin typeface="FrutigerLTStd-Light"/>
              </a:rPr>
              <a:t>).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45933" y="373831"/>
            <a:ext cx="82737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delicate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balance between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pro- and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anti-apoptotic proteins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4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 descr="figure_09_2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5" y="1460354"/>
            <a:ext cx="5112004" cy="507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62349" y="1945190"/>
            <a:ext cx="57515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A) The rationale for the </a:t>
            </a:r>
            <a:r>
              <a:rPr lang="en-US" altLang="zh-CN" dirty="0" smtClean="0">
                <a:latin typeface="FrutigerLTStd-Light"/>
              </a:rPr>
              <a:t>multiplicity</a:t>
            </a:r>
            <a:r>
              <a:rPr lang="zh-CN" altLang="en-US" dirty="0" smtClean="0">
                <a:latin typeface="FrutigerLTStd-Light"/>
              </a:rPr>
              <a:t> （</a:t>
            </a:r>
            <a:r>
              <a:rPr lang="zh-CN" altLang="en-US" dirty="0"/>
              <a:t>多样性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 of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Bcl-2-like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proteins </a:t>
            </a:r>
            <a:r>
              <a:rPr lang="en-US" altLang="zh-CN" dirty="0">
                <a:latin typeface="FrutigerLTStd-Light"/>
              </a:rPr>
              <a:t>is that various cell-physiologic stresses </a:t>
            </a:r>
            <a:r>
              <a:rPr lang="en-US" altLang="zh-CN" dirty="0" smtClean="0">
                <a:latin typeface="FrutigerLTStd-Light"/>
              </a:rPr>
              <a:t>operate through </a:t>
            </a:r>
            <a:r>
              <a:rPr lang="en-US" altLang="zh-CN" dirty="0">
                <a:latin typeface="FrutigerLTStd-Light"/>
              </a:rPr>
              <a:t>different pro-apoptotic proteins to antagonize </a:t>
            </a:r>
            <a:r>
              <a:rPr lang="en-US" altLang="zh-CN" dirty="0" err="1" smtClean="0">
                <a:latin typeface="FrutigerLTStd-Light"/>
              </a:rPr>
              <a:t>antiapoptotic</a:t>
            </a:r>
            <a:r>
              <a:rPr lang="en-US" altLang="zh-CN" dirty="0" smtClean="0">
                <a:latin typeface="FrutigerLTStd-Light"/>
              </a:rPr>
              <a:t> proteins </a:t>
            </a:r>
            <a:r>
              <a:rPr lang="en-US" altLang="zh-CN" dirty="0">
                <a:latin typeface="FrutigerLTStd-Light"/>
              </a:rPr>
              <a:t>such as Bcl-2 and </a:t>
            </a:r>
            <a:r>
              <a:rPr lang="en-US" altLang="zh-CN" dirty="0" err="1">
                <a:latin typeface="FrutigerLTStd-Light"/>
              </a:rPr>
              <a:t>Bcl</a:t>
            </a:r>
            <a:r>
              <a:rPr lang="en-US" altLang="zh-CN" dirty="0">
                <a:latin typeface="FrutigerLTStd-Light"/>
              </a:rPr>
              <a:t>-XL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The latter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are thereby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prevented from neutralizing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Bax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and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Bak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light brown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), the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dominant pro-apoptotic proteins that function to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release cytochrome 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c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from the mitochondrial membrane.</a:t>
            </a:r>
            <a:r>
              <a:rPr lang="en-US" altLang="zh-CN" dirty="0">
                <a:latin typeface="FrutigerLTStd-Light"/>
              </a:rPr>
              <a:t> The </a:t>
            </a:r>
            <a:r>
              <a:rPr lang="en-US" altLang="zh-CN" dirty="0" err="1">
                <a:latin typeface="FrutigerLTStd-Light"/>
              </a:rPr>
              <a:t>caspases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that have </a:t>
            </a:r>
            <a:r>
              <a:rPr lang="en-US" altLang="zh-CN" dirty="0">
                <a:latin typeface="FrutigerLTStd-Light"/>
              </a:rPr>
              <a:t>been activated downstream in the apoptotic pathway (</a:t>
            </a:r>
            <a:r>
              <a:rPr lang="en-US" altLang="zh-CN" dirty="0" smtClean="0">
                <a:latin typeface="FrutigerLTStd-Light"/>
              </a:rPr>
              <a:t>see Figure </a:t>
            </a:r>
            <a:r>
              <a:rPr lang="en-US" altLang="zh-CN" dirty="0">
                <a:latin typeface="FrutigerLTStd-Light"/>
              </a:rPr>
              <a:t>9.30) can also activate the pro-apoptotic function of Bid </a:t>
            </a:r>
            <a:r>
              <a:rPr lang="en-US" altLang="zh-CN" dirty="0" smtClean="0">
                <a:latin typeface="FrutigerLTStd-Light"/>
              </a:rPr>
              <a:t>by proteolysis </a:t>
            </a:r>
            <a:r>
              <a:rPr lang="en-US" altLang="zh-CN" dirty="0">
                <a:latin typeface="FrutigerLTStd-Light"/>
              </a:rPr>
              <a:t>(cleaving it to </a:t>
            </a:r>
            <a:r>
              <a:rPr lang="en-US" altLang="zh-CN" dirty="0" err="1">
                <a:latin typeface="FrutigerLTStd-Light"/>
              </a:rPr>
              <a:t>tBid</a:t>
            </a:r>
            <a:r>
              <a:rPr lang="en-US" altLang="zh-CN" dirty="0">
                <a:latin typeface="FrutigerLTStd-Light"/>
              </a:rPr>
              <a:t>), thereby amplifying the </a:t>
            </a:r>
            <a:r>
              <a:rPr lang="en-US" altLang="zh-CN" dirty="0" smtClean="0">
                <a:latin typeface="FrutigerLTStd-Light"/>
              </a:rPr>
              <a:t>apoptotic response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68680" y="342737"/>
            <a:ext cx="10332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Pro-apoptotic signals acting through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various Bcl-2–related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proteins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404872" y="6488668"/>
            <a:ext cx="19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Cyto</a:t>
            </a:r>
            <a:r>
              <a:rPr lang="en-US" altLang="zh-CN" b="1" dirty="0" smtClean="0">
                <a:solidFill>
                  <a:srgbClr val="FF0000"/>
                </a:solidFill>
              </a:rPr>
              <a:t> C </a:t>
            </a:r>
            <a:r>
              <a:rPr lang="en-US" altLang="zh-CN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caspases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24328" y="6163056"/>
            <a:ext cx="0" cy="37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figure_09_28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4" y="1828800"/>
            <a:ext cx="5619473" cy="397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42304" y="1902241"/>
            <a:ext cx="54437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Each member of the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Bcl-2</a:t>
            </a:r>
            <a:r>
              <a:rPr lang="zh-CN" altLang="en-US" sz="2000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family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of proteins has its own set of opposing partners. </a:t>
            </a:r>
            <a:r>
              <a:rPr lang="en-US" altLang="zh-CN" sz="2000" dirty="0">
                <a:latin typeface="FrutigerLTStd-Light"/>
              </a:rPr>
              <a:t>At </a:t>
            </a:r>
            <a:r>
              <a:rPr lang="en-US" altLang="zh-CN" sz="2000" dirty="0" smtClean="0">
                <a:latin typeface="FrutigerLTStd-Light"/>
              </a:rPr>
              <a:t>the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center </a:t>
            </a:r>
            <a:r>
              <a:rPr lang="en-US" altLang="zh-CN" sz="2000" dirty="0">
                <a:latin typeface="FrutigerLTStd-Light"/>
              </a:rPr>
              <a:t>of this network lie the anti-apoptotic proteins Bcl-2, </a:t>
            </a:r>
            <a:r>
              <a:rPr lang="en-US" altLang="zh-CN" sz="2000" dirty="0" err="1" smtClean="0">
                <a:latin typeface="FrutigerLTStd-Light"/>
              </a:rPr>
              <a:t>Bcl</a:t>
            </a:r>
            <a:r>
              <a:rPr lang="en-US" altLang="zh-CN" sz="2000" dirty="0" smtClean="0">
                <a:latin typeface="FrutigerLTStd-Light"/>
              </a:rPr>
              <a:t>-XL,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err="1" smtClean="0">
                <a:latin typeface="FrutigerLTStd-Light"/>
              </a:rPr>
              <a:t>Bcl</a:t>
            </a:r>
            <a:r>
              <a:rPr lang="en-US" altLang="zh-CN" sz="2000" dirty="0" smtClean="0">
                <a:latin typeface="FrutigerLTStd-Light"/>
              </a:rPr>
              <a:t>-W</a:t>
            </a:r>
            <a:r>
              <a:rPr lang="en-US" altLang="zh-CN" sz="2000" dirty="0">
                <a:latin typeface="FrutigerLTStd-Light"/>
              </a:rPr>
              <a:t>, Mcl-1, and A1. Each has its own set of antagonistic </a:t>
            </a:r>
            <a:r>
              <a:rPr lang="en-US" altLang="zh-CN" sz="2000" dirty="0" smtClean="0">
                <a:latin typeface="FrutigerLTStd-Light"/>
              </a:rPr>
              <a:t>partners. </a:t>
            </a:r>
            <a:r>
              <a:rPr lang="en-US" altLang="zh-CN" sz="2000" dirty="0">
                <a:latin typeface="FrutigerLTStd-Light"/>
              </a:rPr>
              <a:t>At the bottom of this network lie the </a:t>
            </a:r>
            <a:r>
              <a:rPr lang="en-US" altLang="zh-CN" sz="2000" dirty="0" err="1" smtClean="0">
                <a:latin typeface="FrutigerLTStd-Light"/>
              </a:rPr>
              <a:t>proapoptotic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err="1" smtClean="0">
                <a:latin typeface="FrutigerLTStd-Light"/>
              </a:rPr>
              <a:t>Bax</a:t>
            </a:r>
            <a:r>
              <a:rPr lang="en-US" altLang="zh-CN" sz="2000" dirty="0" smtClean="0">
                <a:latin typeface="FrutigerLTStd-Light"/>
              </a:rPr>
              <a:t> </a:t>
            </a:r>
            <a:r>
              <a:rPr lang="en-US" altLang="zh-CN" sz="2000" dirty="0">
                <a:latin typeface="FrutigerLTStd-Light"/>
              </a:rPr>
              <a:t>and </a:t>
            </a:r>
            <a:r>
              <a:rPr lang="en-US" altLang="zh-CN" sz="2000" dirty="0" err="1">
                <a:latin typeface="FrutigerLTStd-Light"/>
              </a:rPr>
              <a:t>Bak</a:t>
            </a:r>
            <a:r>
              <a:rPr lang="en-US" altLang="zh-CN" sz="2000" dirty="0">
                <a:latin typeface="FrutigerLTStd-Light"/>
              </a:rPr>
              <a:t> proteins; if unopposed, they will </a:t>
            </a:r>
            <a:r>
              <a:rPr lang="en-US" altLang="zh-CN" sz="2000" dirty="0" smtClean="0">
                <a:latin typeface="FrutigerLTStd-Light"/>
              </a:rPr>
              <a:t>promote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apoptosis </a:t>
            </a:r>
            <a:r>
              <a:rPr lang="en-US" altLang="zh-CN" sz="2000" dirty="0">
                <a:latin typeface="FrutigerLTStd-Light"/>
              </a:rPr>
              <a:t>by opening the mitochondrial membrane channel. </a:t>
            </a:r>
            <a:endParaRPr lang="zh-CN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68680" y="342737"/>
            <a:ext cx="10332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Pro-apoptotic signals acting through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various Bcl-2–related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proteins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33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figure_09_2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58" y="1708146"/>
            <a:ext cx="8513763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4944" y="5507796"/>
            <a:ext cx="11055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In wild-type (</a:t>
            </a:r>
            <a:r>
              <a:rPr lang="en-US" altLang="zh-CN" i="1" dirty="0" err="1">
                <a:latin typeface="FrutigerLTStd-LightItalic"/>
              </a:rPr>
              <a:t>Bim</a:t>
            </a:r>
            <a:r>
              <a:rPr lang="en-US" altLang="zh-CN" i="1" dirty="0">
                <a:latin typeface="FrutigerLTStd-LightItalic"/>
              </a:rPr>
              <a:t>+/+</a:t>
            </a:r>
            <a:r>
              <a:rPr lang="en-US" altLang="zh-CN" dirty="0">
                <a:latin typeface="FrutigerLTStd-Light"/>
              </a:rPr>
              <a:t>) mice, a cavity is </a:t>
            </a:r>
            <a:r>
              <a:rPr lang="en-US" altLang="zh-CN" dirty="0" smtClean="0">
                <a:latin typeface="FrutigerLTStd-Light"/>
              </a:rPr>
              <a:t>excavated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the solid tip (terminal end bud) of an elongating mammary </a:t>
            </a:r>
            <a:r>
              <a:rPr lang="en-US" altLang="zh-CN" dirty="0" smtClean="0">
                <a:latin typeface="FrutigerLTStd-Light"/>
              </a:rPr>
              <a:t>duct. </a:t>
            </a:r>
            <a:r>
              <a:rPr lang="en-US" altLang="zh-CN" dirty="0">
                <a:latin typeface="FrutigerLTStd-Light"/>
              </a:rPr>
              <a:t>However, </a:t>
            </a:r>
            <a:r>
              <a:rPr lang="en-US" altLang="zh-CN" dirty="0" smtClean="0">
                <a:latin typeface="FrutigerLTStd-Light"/>
              </a:rPr>
              <a:t>in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i="1" dirty="0" err="1" smtClean="0">
                <a:latin typeface="FrutigerLTStd-LightItalic"/>
              </a:rPr>
              <a:t>Bim</a:t>
            </a:r>
            <a:r>
              <a:rPr lang="en-US" altLang="zh-CN" i="1" dirty="0">
                <a:latin typeface="FrutigerLTStd-LightItalic"/>
              </a:rPr>
              <a:t>–/– </a:t>
            </a:r>
            <a:r>
              <a:rPr lang="en-US" altLang="zh-CN" dirty="0">
                <a:latin typeface="FrutigerLTStd-Light"/>
              </a:rPr>
              <a:t>mice, mammary epithelial cells persist, preventing </a:t>
            </a:r>
            <a:r>
              <a:rPr lang="en-US" altLang="zh-CN" dirty="0" smtClean="0">
                <a:latin typeface="FrutigerLTStd-Light"/>
              </a:rPr>
              <a:t>normal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lumen </a:t>
            </a:r>
            <a:r>
              <a:rPr lang="en-US" altLang="zh-CN" dirty="0">
                <a:latin typeface="FrutigerLTStd-Light"/>
              </a:rPr>
              <a:t>formation (</a:t>
            </a:r>
            <a:r>
              <a:rPr lang="en-US" altLang="zh-CN" i="1" dirty="0">
                <a:latin typeface="FrutigerLTStd-LightItalic"/>
              </a:rPr>
              <a:t>right</a:t>
            </a:r>
            <a:r>
              <a:rPr lang="en-US" altLang="zh-CN" dirty="0">
                <a:latin typeface="FrutigerLTStd-Light"/>
              </a:rPr>
              <a:t>). p63, marker of basal epithelial cells (</a:t>
            </a:r>
            <a:r>
              <a:rPr lang="en-US" altLang="zh-CN" i="1" dirty="0">
                <a:latin typeface="FrutigerLTStd-LightItalic"/>
              </a:rPr>
              <a:t>red</a:t>
            </a:r>
            <a:r>
              <a:rPr lang="en-US" altLang="zh-CN" dirty="0" smtClean="0">
                <a:latin typeface="FrutigerLTStd-Light"/>
              </a:rPr>
              <a:t>);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mucin1</a:t>
            </a:r>
            <a:r>
              <a:rPr lang="en-US" altLang="zh-CN" dirty="0">
                <a:latin typeface="FrutigerLTStd-Light"/>
              </a:rPr>
              <a:t>, marker of secretory luminal cells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); cell nuclei (</a:t>
            </a:r>
            <a:r>
              <a:rPr lang="en-US" altLang="zh-CN" i="1" dirty="0">
                <a:latin typeface="FrutigerLTStd-LightItalic"/>
              </a:rPr>
              <a:t>blue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68680" y="342737"/>
            <a:ext cx="10332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Pro-apoptotic signals acting through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various Bcl-2–related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proteins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70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figure_09_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2" y="1417320"/>
            <a:ext cx="6292181" cy="515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53328" y="3198806"/>
            <a:ext cx="54315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 err="1" smtClean="0">
                <a:latin typeface="FrutigerLTStd-Light"/>
              </a:rPr>
              <a:t>apoptosome</a:t>
            </a:r>
            <a:r>
              <a:rPr lang="en-US" altLang="zh-CN" dirty="0" smtClean="0">
                <a:latin typeface="FrutigerLTStd-Light"/>
              </a:rPr>
              <a:t>—the </a:t>
            </a:r>
            <a:r>
              <a:rPr lang="en-US" altLang="zh-CN" dirty="0">
                <a:latin typeface="FrutigerLTStd-Light"/>
              </a:rPr>
              <a:t>wheel of </a:t>
            </a:r>
            <a:r>
              <a:rPr lang="en-US" altLang="zh-CN" dirty="0" smtClean="0">
                <a:latin typeface="FrutigerLTStd-Light"/>
              </a:rPr>
              <a:t>death— is </a:t>
            </a:r>
            <a:r>
              <a:rPr lang="en-US" altLang="zh-CN" dirty="0">
                <a:latin typeface="FrutigerLTStd-Light"/>
              </a:rPr>
              <a:t>assembled in the cytosol </a:t>
            </a:r>
            <a:r>
              <a:rPr lang="en-US" altLang="zh-CN" dirty="0" smtClean="0">
                <a:latin typeface="FrutigerLTStd-Light"/>
              </a:rPr>
              <a:t>when cytochrome </a:t>
            </a:r>
            <a:r>
              <a:rPr lang="en-US" altLang="zh-CN" i="1" dirty="0">
                <a:latin typeface="FrutigerLTStd-LightItalic"/>
              </a:rPr>
              <a:t>c </a:t>
            </a:r>
            <a:r>
              <a:rPr lang="en-US" altLang="zh-CN" dirty="0">
                <a:latin typeface="FrutigerLTStd-Light"/>
              </a:rPr>
              <a:t>molecules are </a:t>
            </a:r>
            <a:r>
              <a:rPr lang="en-US" altLang="zh-CN" dirty="0" smtClean="0">
                <a:latin typeface="FrutigerLTStd-Light"/>
              </a:rPr>
              <a:t>released from </a:t>
            </a:r>
            <a:r>
              <a:rPr lang="en-US" altLang="zh-CN" dirty="0">
                <a:latin typeface="FrutigerLTStd-Light"/>
              </a:rPr>
              <a:t>mitochondria and associate </a:t>
            </a:r>
            <a:r>
              <a:rPr lang="en-US" altLang="zh-CN" dirty="0" smtClean="0">
                <a:latin typeface="FrutigerLTStd-Light"/>
              </a:rPr>
              <a:t>with Apaf-1</a:t>
            </a:r>
            <a:r>
              <a:rPr lang="en-US" altLang="zh-CN" dirty="0">
                <a:latin typeface="FrutigerLTStd-Light"/>
              </a:rPr>
              <a:t>. This causes the assembly of </a:t>
            </a:r>
            <a:r>
              <a:rPr lang="en-US" altLang="zh-CN" dirty="0" smtClean="0">
                <a:latin typeface="FrutigerLTStd-Light"/>
              </a:rPr>
              <a:t>a seven-</a:t>
            </a:r>
            <a:r>
              <a:rPr lang="en-US" altLang="zh-CN" dirty="0" err="1" smtClean="0">
                <a:latin typeface="FrutigerLTStd-Light"/>
              </a:rPr>
              <a:t>spoked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wheel, in which </a:t>
            </a:r>
            <a:r>
              <a:rPr lang="en-US" altLang="zh-CN" dirty="0" smtClean="0">
                <a:latin typeface="FrutigerLTStd-Light"/>
              </a:rPr>
              <a:t>Apaf-1 forms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smtClean="0">
                <a:latin typeface="FrutigerLTStd-Light"/>
              </a:rPr>
              <a:t>spokes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辐条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and cytochrome </a:t>
            </a:r>
            <a:r>
              <a:rPr lang="en-US" altLang="zh-CN" i="1" dirty="0" smtClean="0">
                <a:latin typeface="FrutigerLTStd-LightItalic"/>
              </a:rPr>
              <a:t>c </a:t>
            </a:r>
            <a:r>
              <a:rPr lang="en-US" altLang="zh-CN" dirty="0" smtClean="0">
                <a:latin typeface="FrutigerLTStd-Light"/>
              </a:rPr>
              <a:t>molecules </a:t>
            </a:r>
            <a:r>
              <a:rPr lang="en-US" altLang="zh-CN" dirty="0">
                <a:latin typeface="FrutigerLTStd-Light"/>
              </a:rPr>
              <a:t>form the tips of the </a:t>
            </a:r>
            <a:r>
              <a:rPr lang="en-US" altLang="zh-CN" dirty="0" smtClean="0">
                <a:latin typeface="FrutigerLTStd-Light"/>
              </a:rPr>
              <a:t>spokes (</a:t>
            </a:r>
            <a:r>
              <a:rPr lang="en-US" altLang="zh-CN" i="1" dirty="0" smtClean="0">
                <a:latin typeface="FrutigerLTStd-LightItalic"/>
              </a:rPr>
              <a:t>above</a:t>
            </a:r>
            <a:r>
              <a:rPr lang="en-US" altLang="zh-CN" dirty="0" smtClean="0">
                <a:latin typeface="FrutigerLTStd-Light"/>
              </a:rPr>
              <a:t>), The </a:t>
            </a:r>
            <a:r>
              <a:rPr lang="en-US" altLang="zh-CN" i="1" dirty="0" smtClean="0">
                <a:latin typeface="FrutigerLTStd-LightItalic"/>
              </a:rPr>
              <a:t>blue </a:t>
            </a:r>
            <a:r>
              <a:rPr lang="en-US" altLang="zh-CN" dirty="0">
                <a:latin typeface="FrutigerLTStd-Light"/>
              </a:rPr>
              <a:t>helices in the center interact </a:t>
            </a:r>
            <a:r>
              <a:rPr lang="en-US" altLang="zh-CN" dirty="0" smtClean="0">
                <a:latin typeface="FrutigerLTStd-Light"/>
              </a:rPr>
              <a:t>with </a:t>
            </a:r>
            <a:r>
              <a:rPr lang="en-US" altLang="zh-CN" dirty="0" err="1" smtClean="0">
                <a:latin typeface="FrutigerLTStd-Light"/>
              </a:rPr>
              <a:t>procaspase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9 to convert it into </a:t>
            </a:r>
            <a:r>
              <a:rPr lang="en-US" altLang="zh-CN" dirty="0" err="1" smtClean="0">
                <a:latin typeface="FrutigerLTStd-Light"/>
              </a:rPr>
              <a:t>caspase</a:t>
            </a:r>
            <a:r>
              <a:rPr lang="en-US" altLang="zh-CN" dirty="0" smtClean="0">
                <a:latin typeface="FrutigerLTStd-Light"/>
              </a:rPr>
              <a:t> 9</a:t>
            </a:r>
            <a:r>
              <a:rPr lang="en-US" altLang="zh-CN" dirty="0">
                <a:latin typeface="FrutigerLTStd-Light"/>
              </a:rPr>
              <a:t>, which then triggers the </a:t>
            </a:r>
            <a:r>
              <a:rPr lang="en-US" altLang="zh-CN" dirty="0" smtClean="0">
                <a:latin typeface="FrutigerLTStd-Light"/>
              </a:rPr>
              <a:t>apoptotic cascade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859184" y="316659"/>
            <a:ext cx="6388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9.29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The wheel of death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222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figure_09_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63" y="745032"/>
            <a:ext cx="5135541" cy="589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59152" y="116860"/>
            <a:ext cx="7690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apoptotic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caspase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cascade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893298" y="186249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BCL-2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2255" y="3542520"/>
            <a:ext cx="285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Cytochrome 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8192" y="5077556"/>
            <a:ext cx="18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caspases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39431" y="3574121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12172" y="2527088"/>
            <a:ext cx="0" cy="1044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541302" y="4260287"/>
            <a:ext cx="0" cy="8172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figure_09_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42" y="1220961"/>
            <a:ext cx="8135208" cy="388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6530" y="5103674"/>
            <a:ext cx="11541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 smtClean="0">
                <a:latin typeface="FrutigerLTStd-Light"/>
              </a:rPr>
              <a:t>IAPs (inhibitors </a:t>
            </a:r>
            <a:r>
              <a:rPr lang="en-US" altLang="zh-CN" u="sng" dirty="0">
                <a:latin typeface="FrutigerLTStd-Light"/>
              </a:rPr>
              <a:t>of apoptosis) </a:t>
            </a:r>
            <a:r>
              <a:rPr lang="en-US" altLang="zh-CN" u="sng" dirty="0" smtClean="0">
                <a:latin typeface="FrutigerLTStd-Light"/>
              </a:rPr>
              <a:t>function by </a:t>
            </a:r>
            <a:r>
              <a:rPr lang="en-US" altLang="zh-CN" u="sng" dirty="0">
                <a:latin typeface="FrutigerLTStd-Light"/>
              </a:rPr>
              <a:t>binding and inhibiting </a:t>
            </a:r>
            <a:r>
              <a:rPr lang="en-US" altLang="zh-CN" u="sng" dirty="0" smtClean="0">
                <a:latin typeface="FrutigerLTStd-Light"/>
              </a:rPr>
              <a:t>various </a:t>
            </a:r>
            <a:r>
              <a:rPr lang="en-US" altLang="zh-CN" u="sng" dirty="0" err="1" smtClean="0">
                <a:latin typeface="FrutigerLTStd-Light"/>
              </a:rPr>
              <a:t>caspase</a:t>
            </a:r>
            <a:r>
              <a:rPr lang="en-US" altLang="zh-CN" u="sng" dirty="0" smtClean="0">
                <a:latin typeface="FrutigerLTStd-Light"/>
              </a:rPr>
              <a:t> </a:t>
            </a:r>
            <a:r>
              <a:rPr lang="en-US" altLang="zh-CN" u="sng" dirty="0">
                <a:latin typeface="FrutigerLTStd-Light"/>
              </a:rPr>
              <a:t>molecules</a:t>
            </a:r>
            <a:r>
              <a:rPr lang="en-US" altLang="zh-CN" dirty="0">
                <a:latin typeface="FrutigerLTStd-Light"/>
              </a:rPr>
              <a:t>, thereby </a:t>
            </a:r>
            <a:r>
              <a:rPr lang="en-US" altLang="zh-CN" dirty="0" smtClean="0">
                <a:latin typeface="FrutigerLTStd-Light"/>
              </a:rPr>
              <a:t>preventing inadvertent </a:t>
            </a:r>
            <a:r>
              <a:rPr lang="en-US" altLang="zh-CN" dirty="0">
                <a:latin typeface="FrutigerLTStd-Light"/>
              </a:rPr>
              <a:t>activation of the </a:t>
            </a:r>
            <a:r>
              <a:rPr lang="en-US" altLang="zh-CN" dirty="0" err="1" smtClean="0">
                <a:latin typeface="FrutigerLTStd-Light"/>
              </a:rPr>
              <a:t>caspase</a:t>
            </a:r>
            <a:r>
              <a:rPr lang="en-US" altLang="zh-CN" dirty="0" smtClean="0">
                <a:latin typeface="FrutigerLTStd-Light"/>
              </a:rPr>
              <a:t> cascade </a:t>
            </a:r>
            <a:r>
              <a:rPr lang="en-US" altLang="zh-CN" dirty="0">
                <a:latin typeface="FrutigerLTStd-Light"/>
              </a:rPr>
              <a:t>and the triggering of apoptosis</a:t>
            </a:r>
            <a:r>
              <a:rPr lang="en-US" altLang="zh-CN" dirty="0" smtClean="0">
                <a:latin typeface="FrutigerLTStd-Light"/>
              </a:rPr>
              <a:t>. (</a:t>
            </a:r>
            <a:r>
              <a:rPr lang="en-US" altLang="zh-CN" dirty="0">
                <a:latin typeface="FrutigerLTStd-Light"/>
              </a:rPr>
              <a:t>A)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BIR3 domain of </a:t>
            </a:r>
            <a:r>
              <a:rPr lang="en-US" altLang="zh-CN" dirty="0" smtClean="0">
                <a:latin typeface="FrutigerLTStd-Light"/>
              </a:rPr>
              <a:t>XIAP binds </a:t>
            </a:r>
            <a:r>
              <a:rPr lang="en-US" altLang="zh-CN" dirty="0">
                <a:latin typeface="FrutigerLTStd-Light"/>
              </a:rPr>
              <a:t>to the substrate-binding </a:t>
            </a:r>
            <a:r>
              <a:rPr lang="en-US" altLang="zh-CN" dirty="0" smtClean="0">
                <a:latin typeface="FrutigerLTStd-Light"/>
              </a:rPr>
              <a:t>groove of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err="1">
                <a:latin typeface="FrutigerLTStd-Light"/>
              </a:rPr>
              <a:t>caspase</a:t>
            </a:r>
            <a:r>
              <a:rPr lang="en-US" altLang="zh-CN" dirty="0">
                <a:latin typeface="FrutigerLTStd-Light"/>
              </a:rPr>
              <a:t>, thereby blocking </a:t>
            </a:r>
            <a:r>
              <a:rPr lang="en-US" altLang="zh-CN" dirty="0" smtClean="0">
                <a:latin typeface="FrutigerLTStd-Light"/>
              </a:rPr>
              <a:t>its function</a:t>
            </a:r>
            <a:r>
              <a:rPr lang="en-US" altLang="zh-CN" dirty="0">
                <a:latin typeface="FrutigerLTStd-Light"/>
              </a:rPr>
              <a:t>. (B) The </a:t>
            </a:r>
            <a:r>
              <a:rPr lang="en-US" altLang="zh-CN" dirty="0" err="1">
                <a:latin typeface="FrutigerLTStd-Light"/>
              </a:rPr>
              <a:t>Smac</a:t>
            </a:r>
            <a:r>
              <a:rPr lang="en-US" altLang="zh-CN" dirty="0">
                <a:latin typeface="FrutigerLTStd-Light"/>
              </a:rPr>
              <a:t>/DIABLO </a:t>
            </a:r>
            <a:r>
              <a:rPr lang="en-US" altLang="zh-CN" dirty="0" smtClean="0">
                <a:latin typeface="FrutigerLTStd-Light"/>
              </a:rPr>
              <a:t>molecule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prevents </a:t>
            </a:r>
            <a:r>
              <a:rPr lang="en-US" altLang="zh-CN" dirty="0">
                <a:latin typeface="FrutigerLTStd-Light"/>
              </a:rPr>
              <a:t>several IAP molecules </a:t>
            </a:r>
            <a:r>
              <a:rPr lang="en-US" altLang="zh-CN" dirty="0" smtClean="0">
                <a:latin typeface="FrutigerLTStd-Light"/>
              </a:rPr>
              <a:t>from blocking </a:t>
            </a:r>
            <a:r>
              <a:rPr lang="en-US" altLang="zh-CN" dirty="0" err="1">
                <a:latin typeface="FrutigerLTStd-Light"/>
              </a:rPr>
              <a:t>caspase</a:t>
            </a:r>
            <a:r>
              <a:rPr lang="en-US" altLang="zh-CN" dirty="0">
                <a:latin typeface="FrutigerLTStd-Light"/>
              </a:rPr>
              <a:t> action, thereby </a:t>
            </a:r>
            <a:r>
              <a:rPr lang="en-US" altLang="zh-CN" dirty="0" smtClean="0">
                <a:latin typeface="FrutigerLTStd-Light"/>
              </a:rPr>
              <a:t>freeing the </a:t>
            </a:r>
            <a:r>
              <a:rPr lang="en-US" altLang="zh-CN" dirty="0" err="1">
                <a:latin typeface="FrutigerLTStd-Light"/>
              </a:rPr>
              <a:t>caspases</a:t>
            </a:r>
            <a:r>
              <a:rPr lang="en-US" altLang="zh-CN" dirty="0">
                <a:latin typeface="FrutigerLTStd-Light"/>
              </a:rPr>
              <a:t> to trigger </a:t>
            </a:r>
            <a:r>
              <a:rPr lang="en-US" altLang="zh-CN" dirty="0" smtClean="0">
                <a:latin typeface="FrutigerLTStd-Light"/>
              </a:rPr>
              <a:t>apoptosis. Negatively charged surface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red</a:t>
            </a:r>
            <a:r>
              <a:rPr lang="en-US" altLang="zh-CN" dirty="0">
                <a:latin typeface="FrutigerLTStd-Light"/>
              </a:rPr>
              <a:t>); positively charged </a:t>
            </a:r>
            <a:r>
              <a:rPr lang="en-US" altLang="zh-CN" dirty="0" smtClean="0">
                <a:latin typeface="FrutigerLTStd-Light"/>
              </a:rPr>
              <a:t>surface (</a:t>
            </a:r>
            <a:r>
              <a:rPr lang="en-US" altLang="zh-CN" i="1" dirty="0" smtClean="0">
                <a:latin typeface="FrutigerLTStd-LightItalic"/>
              </a:rPr>
              <a:t>blue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632142" y="122787"/>
            <a:ext cx="8639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and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function of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an inhibitor of apoptosis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5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4376" y="1047095"/>
            <a:ext cx="9131808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9.14 Both intrinsic and extrinsic apoptotic programs can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lead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to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cell death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112264" y="4133088"/>
            <a:ext cx="774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intrinsic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apoptotic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programs: internal stress, p53, cytochrome C related  </a:t>
            </a:r>
            <a:endParaRPr lang="zh-CN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112264" y="4962067"/>
            <a:ext cx="8339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extrinsic apoptotic </a:t>
            </a:r>
            <a:r>
              <a:rPr lang="en-US" altLang="zh-CN" sz="2000" dirty="0"/>
              <a:t>program or the </a:t>
            </a:r>
            <a:r>
              <a:rPr lang="en-US" altLang="zh-CN" sz="2000" dirty="0" smtClean="0"/>
              <a:t>receptor activated apoptotic </a:t>
            </a:r>
            <a:r>
              <a:rPr lang="en-US" altLang="zh-CN" sz="2000" dirty="0"/>
              <a:t>pathway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29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figure_09_3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12" y="1201215"/>
            <a:ext cx="4817208" cy="51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90877" y="300673"/>
            <a:ext cx="5767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9.32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Death receptors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63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figure_09_0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011680"/>
            <a:ext cx="6167927" cy="451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24472" y="3238203"/>
            <a:ext cx="4916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000" dirty="0" smtClean="0">
                <a:latin typeface="FrutigerLTStd-Light"/>
              </a:rPr>
              <a:t>SV40 </a:t>
            </a:r>
            <a:r>
              <a:rPr lang="fr-FR" altLang="zh-CN" sz="2000" dirty="0">
                <a:latin typeface="FrutigerLTStd-Light"/>
              </a:rPr>
              <a:t>large T </a:t>
            </a:r>
            <a:r>
              <a:rPr lang="fr-FR" altLang="zh-CN" sz="2000" dirty="0" err="1">
                <a:latin typeface="FrutigerLTStd-Light"/>
              </a:rPr>
              <a:t>molecules</a:t>
            </a:r>
            <a:r>
              <a:rPr lang="fr-FR" altLang="zh-CN" sz="2000" dirty="0">
                <a:latin typeface="FrutigerLTStd-Light"/>
              </a:rPr>
              <a:t> assemble </a:t>
            </a:r>
            <a:r>
              <a:rPr lang="fr-FR" altLang="zh-CN" sz="2000" dirty="0" err="1" smtClean="0">
                <a:latin typeface="FrutigerLTStd-Light"/>
              </a:rPr>
              <a:t>into</a:t>
            </a:r>
            <a:r>
              <a:rPr lang="fr-FR" altLang="zh-CN" sz="2000" dirty="0" smtClean="0">
                <a:latin typeface="FrutigerLTStd-Light"/>
              </a:rPr>
              <a:t> </a:t>
            </a:r>
            <a:r>
              <a:rPr lang="en-US" altLang="zh-CN" sz="2000" dirty="0" err="1" smtClean="0">
                <a:latin typeface="FrutigerLTStd-Light"/>
              </a:rPr>
              <a:t>homohexamers</a:t>
            </a:r>
            <a:r>
              <a:rPr lang="zh-CN" altLang="en-US" sz="2000" dirty="0" smtClean="0">
                <a:latin typeface="FrutigerLTStd-Light"/>
              </a:rPr>
              <a:t>（同源</a:t>
            </a:r>
            <a:r>
              <a:rPr lang="zh-CN" altLang="en-US" sz="2000" dirty="0"/>
              <a:t>六</a:t>
            </a:r>
            <a:r>
              <a:rPr lang="zh-CN" altLang="en-US" sz="2000" dirty="0" smtClean="0"/>
              <a:t>聚体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, </a:t>
            </a:r>
            <a:r>
              <a:rPr lang="en-US" altLang="zh-CN" sz="2000" dirty="0">
                <a:latin typeface="FrutigerLTStd-Light"/>
              </a:rPr>
              <a:t>each subunit of </a:t>
            </a:r>
            <a:r>
              <a:rPr lang="en-US" altLang="zh-CN" sz="2000" dirty="0" smtClean="0">
                <a:latin typeface="FrutigerLTStd-Light"/>
              </a:rPr>
              <a:t>which binds </a:t>
            </a:r>
            <a:r>
              <a:rPr lang="en-US" altLang="zh-CN" sz="2000" dirty="0">
                <a:latin typeface="FrutigerLTStd-Light"/>
              </a:rPr>
              <a:t>and thereby sequesters a </a:t>
            </a:r>
            <a:r>
              <a:rPr lang="en-US" altLang="zh-CN" sz="2000" dirty="0" smtClean="0">
                <a:latin typeface="FrutigerLTStd-Light"/>
              </a:rPr>
              <a:t>single molecule </a:t>
            </a:r>
            <a:r>
              <a:rPr lang="en-US" altLang="zh-CN" sz="2000" dirty="0">
                <a:latin typeface="FrutigerLTStd-Light"/>
              </a:rPr>
              <a:t>of p53.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426464" y="285348"/>
            <a:ext cx="9006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discovery of p53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its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association with SV40 large 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96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figure_09_3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7" y="1975104"/>
            <a:ext cx="6319072" cy="417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74904" y="2711452"/>
            <a:ext cx="4400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Shown here is the </a:t>
            </a:r>
            <a:r>
              <a:rPr lang="en-US" altLang="zh-CN" sz="2000" dirty="0" err="1">
                <a:latin typeface="FrutigerLTStd-Light"/>
              </a:rPr>
              <a:t>trimeric</a:t>
            </a:r>
            <a:r>
              <a:rPr lang="en-US" altLang="zh-CN" sz="2000" dirty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APO2L/TRAIL </a:t>
            </a:r>
            <a:r>
              <a:rPr lang="en-US" altLang="zh-CN" sz="2000" dirty="0">
                <a:latin typeface="FrutigerLTStd-Light"/>
              </a:rPr>
              <a:t>ligand in complex with the cognate </a:t>
            </a:r>
            <a:r>
              <a:rPr lang="en-US" altLang="zh-CN" sz="2000" dirty="0" err="1">
                <a:latin typeface="FrutigerLTStd-Light"/>
              </a:rPr>
              <a:t>trimeric</a:t>
            </a:r>
            <a:r>
              <a:rPr lang="en-US" altLang="zh-CN" sz="2000" dirty="0">
                <a:latin typeface="FrutigerLTStd-Light"/>
              </a:rPr>
              <a:t> DR5 </a:t>
            </a:r>
            <a:r>
              <a:rPr lang="en-US" altLang="zh-CN" sz="2000" dirty="0" smtClean="0">
                <a:latin typeface="FrutigerLTStd-Light"/>
              </a:rPr>
              <a:t>receptor. </a:t>
            </a:r>
            <a:r>
              <a:rPr lang="en-US" altLang="zh-CN" sz="2000" dirty="0">
                <a:latin typeface="FrutigerLTStd-Light"/>
              </a:rPr>
              <a:t>The small </a:t>
            </a:r>
            <a:r>
              <a:rPr lang="en-US" altLang="zh-CN" sz="2000" i="1" dirty="0">
                <a:latin typeface="FrutigerLTStd-LightItalic"/>
              </a:rPr>
              <a:t>green </a:t>
            </a:r>
            <a:r>
              <a:rPr lang="en-US" altLang="zh-CN" sz="2000" dirty="0">
                <a:latin typeface="FrutigerLTStd-Light"/>
              </a:rPr>
              <a:t>circle </a:t>
            </a:r>
            <a:r>
              <a:rPr lang="en-US" altLang="zh-CN" sz="2000" dirty="0" smtClean="0">
                <a:latin typeface="FrutigerLTStd-Light"/>
              </a:rPr>
              <a:t>in the </a:t>
            </a:r>
            <a:r>
              <a:rPr lang="en-US" altLang="zh-CN" sz="2000" dirty="0">
                <a:latin typeface="FrutigerLTStd-Light"/>
              </a:rPr>
              <a:t>middle denotes a chelated zinc ion. 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90877" y="300673"/>
            <a:ext cx="5767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9.32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Death receptors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671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figure_09_3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96" y="1499616"/>
            <a:ext cx="3941719" cy="502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94376" y="2140125"/>
            <a:ext cx="61813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Death receptor </a:t>
            </a:r>
            <a:r>
              <a:rPr lang="en-US" altLang="zh-CN" sz="2000" dirty="0" smtClean="0">
                <a:latin typeface="FrutigerLTStd-Light"/>
              </a:rPr>
              <a:t>ligands, notably </a:t>
            </a:r>
            <a:r>
              <a:rPr lang="en-US" altLang="zh-CN" sz="2000" u="sng" dirty="0" err="1">
                <a:solidFill>
                  <a:srgbClr val="FF0000"/>
                </a:solidFill>
                <a:latin typeface="FrutigerLTStd-Light"/>
              </a:rPr>
              <a:t>FasL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, are frequently used by cytotoxic T lymphocytes (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CTLs) to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kill cancer cells</a:t>
            </a:r>
            <a:r>
              <a:rPr lang="en-US" altLang="zh-CN" sz="2000" dirty="0">
                <a:latin typeface="FrutigerLTStd-Light"/>
              </a:rPr>
              <a:t>, which display the FAS receptor on their surfaces</a:t>
            </a:r>
            <a:r>
              <a:rPr lang="en-US" altLang="zh-CN" sz="2000" dirty="0" smtClean="0">
                <a:latin typeface="FrutigerLTStd-Light"/>
              </a:rPr>
              <a:t>. (</a:t>
            </a:r>
            <a:r>
              <a:rPr lang="en-US" altLang="zh-CN" sz="2000" dirty="0">
                <a:latin typeface="FrutigerLTStd-Light"/>
              </a:rPr>
              <a:t>In addition, </a:t>
            </a:r>
            <a:r>
              <a:rPr lang="en-US" altLang="zh-CN" sz="2000" dirty="0" err="1">
                <a:latin typeface="FrutigerLTStd-Light"/>
              </a:rPr>
              <a:t>granzymes</a:t>
            </a:r>
            <a:r>
              <a:rPr lang="en-US" altLang="zh-CN" sz="2000" dirty="0">
                <a:latin typeface="FrutigerLTStd-Light"/>
              </a:rPr>
              <a:t> may be injected by CTLs into target </a:t>
            </a:r>
            <a:r>
              <a:rPr lang="en-US" altLang="zh-CN" sz="2000" dirty="0" smtClean="0">
                <a:latin typeface="FrutigerLTStd-Light"/>
              </a:rPr>
              <a:t>cells; see </a:t>
            </a:r>
            <a:r>
              <a:rPr lang="en-US" altLang="zh-CN" sz="2000" dirty="0">
                <a:latin typeface="FrutigerLTStd-Light"/>
              </a:rPr>
              <a:t>Figure 9.34.) In this colorized scanning electron </a:t>
            </a:r>
            <a:r>
              <a:rPr lang="en-US" altLang="zh-CN" sz="2000" dirty="0" smtClean="0">
                <a:latin typeface="FrutigerLTStd-Light"/>
              </a:rPr>
              <a:t>micrograph, a </a:t>
            </a:r>
            <a:r>
              <a:rPr lang="en-US" altLang="zh-CN" sz="2000" dirty="0">
                <a:latin typeface="FrutigerLTStd-Light"/>
              </a:rPr>
              <a:t>CTL (</a:t>
            </a:r>
            <a:r>
              <a:rPr lang="en-US" altLang="zh-CN" sz="2000" i="1" dirty="0">
                <a:latin typeface="FrutigerLTStd-LightItalic"/>
              </a:rPr>
              <a:t>orange</a:t>
            </a:r>
            <a:r>
              <a:rPr lang="en-US" altLang="zh-CN" sz="2000" dirty="0">
                <a:latin typeface="FrutigerLTStd-Light"/>
              </a:rPr>
              <a:t>) is attacking a cancer cell, which is in the throes </a:t>
            </a:r>
            <a:r>
              <a:rPr lang="en-US" altLang="zh-CN" sz="2000" dirty="0" smtClean="0">
                <a:latin typeface="FrutigerLTStd-Light"/>
              </a:rPr>
              <a:t>of apoptosis</a:t>
            </a:r>
            <a:r>
              <a:rPr lang="en-US" altLang="zh-CN" sz="2000" dirty="0">
                <a:latin typeface="FrutigerLTStd-Light"/>
              </a:rPr>
              <a:t>, as evidenced by the numerous blebs on its surface.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90877" y="300673"/>
            <a:ext cx="5767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9.32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Death receptors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102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table_09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2624836"/>
            <a:ext cx="8348663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9512" y="929783"/>
            <a:ext cx="91775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The ligands of the death receptors are members of the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tumor necrosis factor (</a:t>
            </a:r>
            <a:r>
              <a:rPr lang="en-US" altLang="zh-CN" sz="2000" u="sng" dirty="0" smtClean="0">
                <a:solidFill>
                  <a:srgbClr val="FF0000"/>
                </a:solidFill>
                <a:latin typeface="UtopiaStd-Regular"/>
              </a:rPr>
              <a:t>TNF) family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of proteins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, which includes TNF-</a:t>
            </a:r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α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, TRAIL, and Fas Ligand (</a:t>
            </a:r>
            <a:r>
              <a:rPr lang="en-US" altLang="zh-CN" sz="2000" dirty="0" err="1">
                <a:solidFill>
                  <a:srgbClr val="000000"/>
                </a:solidFill>
                <a:latin typeface="UtopiaStd-Regular"/>
              </a:rPr>
              <a:t>FasL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) (</a:t>
            </a:r>
            <a:r>
              <a:rPr lang="en-US" altLang="zh-CN" sz="2000" dirty="0">
                <a:solidFill>
                  <a:srgbClr val="1271FF"/>
                </a:solidFill>
                <a:latin typeface="UtopiaStd-Semibold"/>
              </a:rPr>
              <a:t>Table 9.4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00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 descr="figure_09_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" y="1141806"/>
            <a:ext cx="5541303" cy="564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8927" y="2868828"/>
            <a:ext cx="58439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death receptor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  <a:sym typeface="Wingdings" panose="05000000000000000000" pitchFamily="2" charset="2"/>
              </a:rPr>
              <a:t></a:t>
            </a:r>
            <a:r>
              <a:rPr lang="en-US" altLang="zh-CN" sz="2000" dirty="0" smtClean="0">
                <a:latin typeface="FrutigerLTStd-Light"/>
              </a:rPr>
              <a:t> </a:t>
            </a:r>
            <a:r>
              <a:rPr lang="en-US" altLang="zh-CN" sz="2000" dirty="0" err="1" smtClean="0">
                <a:latin typeface="FrutigerLTStd-Light"/>
              </a:rPr>
              <a:t>caspase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8 </a:t>
            </a:r>
            <a:r>
              <a:rPr lang="en-US" altLang="zh-CN" sz="2000" dirty="0">
                <a:latin typeface="FrutigerLTStd-Light"/>
              </a:rPr>
              <a:t>and/or 10 </a:t>
            </a:r>
            <a:r>
              <a:rPr lang="en-US" altLang="zh-CN" sz="2000" dirty="0" smtClean="0">
                <a:latin typeface="FrutigerLTStd-Light"/>
                <a:sym typeface="Wingdings" panose="05000000000000000000" pitchFamily="2" charset="2"/>
              </a:rPr>
              <a:t></a:t>
            </a:r>
            <a:r>
              <a:rPr lang="en-US" altLang="zh-CN" sz="2000" dirty="0" smtClean="0">
                <a:latin typeface="FrutigerLTStd-Light"/>
              </a:rPr>
              <a:t>executioner </a:t>
            </a:r>
            <a:r>
              <a:rPr lang="en-US" altLang="zh-CN" sz="2000" dirty="0" err="1" smtClean="0">
                <a:latin typeface="FrutigerLTStd-Light"/>
              </a:rPr>
              <a:t>caspases</a:t>
            </a:r>
            <a:r>
              <a:rPr lang="en-US" altLang="zh-CN" sz="2000" dirty="0" smtClean="0">
                <a:latin typeface="FrutigerLTStd-Light"/>
              </a:rPr>
              <a:t>. </a:t>
            </a:r>
          </a:p>
          <a:p>
            <a:endParaRPr lang="en-US" altLang="zh-CN" sz="2000" dirty="0" smtClean="0">
              <a:latin typeface="FrutigerLTStd-Light"/>
            </a:endParaRPr>
          </a:p>
          <a:p>
            <a:r>
              <a:rPr lang="en-US" altLang="zh-CN" sz="2000" dirty="0" err="1" smtClean="0">
                <a:latin typeface="FrutigerLTStd-Light"/>
              </a:rPr>
              <a:t>granzyme</a:t>
            </a:r>
            <a:r>
              <a:rPr lang="en-US" altLang="zh-CN" sz="2000" dirty="0" smtClean="0">
                <a:latin typeface="FrutigerLTStd-Light"/>
              </a:rPr>
              <a:t> </a:t>
            </a:r>
            <a:r>
              <a:rPr lang="en-US" altLang="zh-CN" sz="2000" dirty="0">
                <a:latin typeface="FrutigerLTStd-Light"/>
              </a:rPr>
              <a:t>B </a:t>
            </a:r>
            <a:r>
              <a:rPr lang="en-US" altLang="zh-CN" sz="2000" dirty="0">
                <a:latin typeface="FrutigerLTStd-Light"/>
                <a:sym typeface="Wingdings" panose="05000000000000000000" pitchFamily="2" charset="2"/>
              </a:rPr>
              <a:t></a:t>
            </a:r>
            <a:r>
              <a:rPr lang="en-US" altLang="zh-CN" sz="2000" dirty="0" err="1">
                <a:latin typeface="FrutigerLTStd-Light"/>
              </a:rPr>
              <a:t>caspases</a:t>
            </a:r>
            <a:r>
              <a:rPr lang="en-US" altLang="zh-CN" sz="2000" dirty="0">
                <a:latin typeface="FrutigerLTStd-Light"/>
              </a:rPr>
              <a:t> 3 and 8.</a:t>
            </a:r>
            <a:endParaRPr lang="zh-CN" altLang="en-US" sz="2000" dirty="0"/>
          </a:p>
          <a:p>
            <a:endParaRPr lang="en-US" altLang="zh-CN" sz="2000" dirty="0" smtClean="0">
              <a:latin typeface="FrutigerLTStd-Light"/>
            </a:endParaRPr>
          </a:p>
          <a:p>
            <a:r>
              <a:rPr lang="en-US" altLang="zh-CN" sz="2000" dirty="0" err="1" smtClean="0">
                <a:latin typeface="FrutigerLTStd-Light"/>
              </a:rPr>
              <a:t>tBid</a:t>
            </a:r>
            <a:r>
              <a:rPr lang="en-US" altLang="zh-CN" sz="2000" dirty="0" smtClean="0">
                <a:latin typeface="FrutigerLTStd-Light"/>
              </a:rPr>
              <a:t> </a:t>
            </a:r>
            <a:r>
              <a:rPr lang="en-US" altLang="zh-CN" sz="2000" dirty="0">
                <a:latin typeface="FrutigerLTStd-Light"/>
              </a:rPr>
              <a:t>(truncated </a:t>
            </a:r>
            <a:r>
              <a:rPr lang="en-US" altLang="zh-CN" sz="2000" dirty="0" smtClean="0">
                <a:latin typeface="FrutigerLTStd-Light"/>
              </a:rPr>
              <a:t>Bid)</a:t>
            </a:r>
            <a:r>
              <a:rPr lang="en-US" altLang="zh-CN" sz="2000" dirty="0" smtClean="0">
                <a:latin typeface="FrutigerLTStd-Light"/>
                <a:sym typeface="Wingdings" panose="05000000000000000000" pitchFamily="2" charset="2"/>
              </a:rPr>
              <a:t> cytochrome c  </a:t>
            </a:r>
            <a:r>
              <a:rPr lang="en-US" altLang="zh-CN" sz="2000" dirty="0" err="1" smtClean="0">
                <a:latin typeface="FrutigerLTStd-Light"/>
              </a:rPr>
              <a:t>apoptosomes</a:t>
            </a:r>
            <a:endParaRPr lang="en-US" altLang="zh-CN" sz="2000" dirty="0">
              <a:latin typeface="FrutigerLTStd-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1952" y="178027"/>
            <a:ext cx="9015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9.34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Convergence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of intrinsic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and extrinsic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apoptotic pathways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168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figure_09_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0" y="1325880"/>
            <a:ext cx="4904264" cy="535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33744" y="2314968"/>
            <a:ext cx="5114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p53 </a:t>
            </a:r>
            <a:r>
              <a:rPr lang="en-US" altLang="zh-CN" dirty="0">
                <a:latin typeface="FrutigerLTStd-Light"/>
              </a:rPr>
              <a:t>utilizes </a:t>
            </a:r>
            <a:r>
              <a:rPr lang="en-US" altLang="zh-CN" dirty="0" smtClean="0">
                <a:latin typeface="FrutigerLTStd-Light"/>
              </a:rPr>
              <a:t>multiple signaling </a:t>
            </a:r>
            <a:r>
              <a:rPr lang="en-US" altLang="zh-CN" dirty="0">
                <a:latin typeface="FrutigerLTStd-Light"/>
              </a:rPr>
              <a:t>pathways to activate the apoptotic </a:t>
            </a:r>
            <a:r>
              <a:rPr lang="en-US" altLang="zh-CN" dirty="0" smtClean="0">
                <a:latin typeface="FrutigerLTStd-Light"/>
              </a:rPr>
              <a:t>program. By inducing expression </a:t>
            </a:r>
            <a:r>
              <a:rPr lang="en-US" altLang="zh-CN" dirty="0">
                <a:latin typeface="FrutigerLTStd-Light"/>
              </a:rPr>
              <a:t>of the gene encoding the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FAS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receptor</a:t>
            </a:r>
            <a:r>
              <a:rPr lang="en-US" altLang="zh-CN" dirty="0" smtClean="0">
                <a:latin typeface="FrutigerLTStd-Light"/>
              </a:rPr>
              <a:t>, By </a:t>
            </a:r>
            <a:r>
              <a:rPr lang="en-US" altLang="zh-CN" dirty="0">
                <a:latin typeface="FrutigerLTStd-Light"/>
              </a:rPr>
              <a:t>inducing expression of </a:t>
            </a:r>
            <a:r>
              <a:rPr lang="en-US" altLang="zh-CN" dirty="0" smtClean="0">
                <a:latin typeface="FrutigerLTStd-Light"/>
              </a:rPr>
              <a:t>IGF-binding protein-3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IGFBP-3</a:t>
            </a:r>
            <a:r>
              <a:rPr lang="en-US" altLang="zh-CN" dirty="0" smtClean="0">
                <a:latin typeface="FrutigerLTStd-Light"/>
              </a:rPr>
              <a:t>), In </a:t>
            </a:r>
            <a:r>
              <a:rPr lang="en-US" altLang="zh-CN" dirty="0">
                <a:latin typeface="FrutigerLTStd-Light"/>
              </a:rPr>
              <a:t>addition, the </a:t>
            </a:r>
            <a:r>
              <a:rPr lang="en-US" altLang="zh-CN" dirty="0" smtClean="0">
                <a:latin typeface="FrutigerLTStd-Light"/>
              </a:rPr>
              <a:t>activated, pro-apoptotic </a:t>
            </a:r>
            <a:r>
              <a:rPr lang="en-US" altLang="zh-CN" dirty="0">
                <a:latin typeface="FrutigerLTStd-Light"/>
              </a:rPr>
              <a:t>form of p53 </a:t>
            </a:r>
            <a:r>
              <a:rPr lang="en-US" altLang="zh-CN" dirty="0" smtClean="0">
                <a:latin typeface="FrutigerLTStd-Light"/>
              </a:rPr>
              <a:t>drives expression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FOXO3</a:t>
            </a:r>
            <a:r>
              <a:rPr lang="en-US" altLang="zh-CN" dirty="0" smtClean="0">
                <a:latin typeface="FrutigerLTStd-Light"/>
              </a:rPr>
              <a:t> pro-apoptotic </a:t>
            </a:r>
            <a:r>
              <a:rPr lang="en-US" altLang="zh-CN" dirty="0">
                <a:latin typeface="FrutigerLTStd-Light"/>
              </a:rPr>
              <a:t>transcription factor, </a:t>
            </a:r>
            <a:r>
              <a:rPr lang="en-US" altLang="zh-CN" dirty="0" smtClean="0">
                <a:latin typeface="FrutigerLTStd-Light"/>
              </a:rPr>
              <a:t> as </a:t>
            </a:r>
            <a:r>
              <a:rPr lang="en-US" altLang="zh-CN" dirty="0">
                <a:latin typeface="FrutigerLTStd-Light"/>
              </a:rPr>
              <a:t>well as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Bax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center</a:t>
            </a:r>
            <a:r>
              <a:rPr lang="en-US" altLang="zh-CN" dirty="0">
                <a:latin typeface="FrutigerLTStd-Light"/>
              </a:rPr>
              <a:t>), the </a:t>
            </a:r>
            <a:r>
              <a:rPr lang="en-US" altLang="zh-CN" dirty="0" err="1" smtClean="0">
                <a:latin typeface="FrutigerLTStd-Light"/>
              </a:rPr>
              <a:t>proapoptotic</a:t>
            </a:r>
            <a:r>
              <a:rPr lang="en-US" altLang="zh-CN" dirty="0" smtClean="0">
                <a:latin typeface="FrutigerLTStd-Light"/>
              </a:rPr>
              <a:t>, Bcl-2–related </a:t>
            </a:r>
            <a:r>
              <a:rPr lang="en-US" altLang="zh-CN" dirty="0">
                <a:latin typeface="FrutigerLTStd-Light"/>
              </a:rPr>
              <a:t>protein; 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197901" y="266682"/>
            <a:ext cx="7792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Activation of apoptosis by p53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9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table_09_05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571500"/>
            <a:ext cx="8501063" cy="572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3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table_09_05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77" y="432817"/>
            <a:ext cx="8501063" cy="580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3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figure_09_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5" y="417499"/>
            <a:ext cx="4862513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90616" y="2290620"/>
            <a:ext cx="5620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Cancer cells resort </a:t>
            </a:r>
            <a:r>
              <a:rPr lang="en-US" altLang="zh-CN" sz="2000" dirty="0">
                <a:latin typeface="FrutigerLTStd-Light"/>
              </a:rPr>
              <a:t>to numerous strategies in </a:t>
            </a:r>
            <a:r>
              <a:rPr lang="en-US" altLang="zh-CN" sz="2000" dirty="0" smtClean="0">
                <a:latin typeface="FrutigerLTStd-Light"/>
              </a:rPr>
              <a:t>order to </a:t>
            </a:r>
            <a:r>
              <a:rPr lang="en-US" altLang="zh-CN" sz="2000" dirty="0">
                <a:latin typeface="FrutigerLTStd-Light"/>
              </a:rPr>
              <a:t>decrease the likelihood of </a:t>
            </a:r>
            <a:r>
              <a:rPr lang="en-US" altLang="zh-CN" sz="2000" dirty="0" smtClean="0">
                <a:latin typeface="FrutigerLTStd-Light"/>
              </a:rPr>
              <a:t>apoptosis. This </a:t>
            </a:r>
            <a:r>
              <a:rPr lang="en-US" altLang="zh-CN" sz="2000" dirty="0">
                <a:latin typeface="FrutigerLTStd-Light"/>
              </a:rPr>
              <a:t>diagram indicates that in </a:t>
            </a:r>
            <a:r>
              <a:rPr lang="en-US" altLang="zh-CN" sz="2000" dirty="0" smtClean="0">
                <a:latin typeface="FrutigerLTStd-Light"/>
              </a:rPr>
              <a:t>various cancer </a:t>
            </a:r>
            <a:r>
              <a:rPr lang="en-US" altLang="zh-CN" sz="2000" dirty="0">
                <a:latin typeface="FrutigerLTStd-Light"/>
              </a:rPr>
              <a:t>cell types, the levels or </a:t>
            </a:r>
            <a:r>
              <a:rPr lang="en-US" altLang="zh-CN" sz="2000" dirty="0" smtClean="0">
                <a:latin typeface="FrutigerLTStd-Light"/>
              </a:rPr>
              <a:t>activity of </a:t>
            </a:r>
            <a:r>
              <a:rPr lang="en-US" altLang="zh-CN" sz="2000" dirty="0">
                <a:latin typeface="FrutigerLTStd-Light"/>
              </a:rPr>
              <a:t>important pro-apoptotic proteins </a:t>
            </a:r>
            <a:r>
              <a:rPr lang="en-US" altLang="zh-CN" sz="2000" dirty="0" smtClean="0">
                <a:latin typeface="FrutigerLTStd-Light"/>
              </a:rPr>
              <a:t>are </a:t>
            </a:r>
            <a:r>
              <a:rPr lang="en-US" altLang="zh-CN" sz="2000" b="1" dirty="0" smtClean="0">
                <a:solidFill>
                  <a:srgbClr val="00B0F0"/>
                </a:solidFill>
                <a:latin typeface="FrutigerLTStd-Light"/>
              </a:rPr>
              <a:t>decreased </a:t>
            </a:r>
            <a:r>
              <a:rPr lang="en-US" altLang="zh-CN" sz="2000" b="1" dirty="0">
                <a:solidFill>
                  <a:srgbClr val="00B0F0"/>
                </a:solidFill>
                <a:latin typeface="FrutigerLTStd-Light"/>
              </a:rPr>
              <a:t>(</a:t>
            </a:r>
            <a:r>
              <a:rPr lang="en-US" altLang="zh-CN" sz="2000" b="1" i="1" dirty="0">
                <a:solidFill>
                  <a:srgbClr val="00B0F0"/>
                </a:solidFill>
                <a:latin typeface="FrutigerLTStd-LightItalic"/>
              </a:rPr>
              <a:t>blue</a:t>
            </a:r>
            <a:r>
              <a:rPr lang="en-US" altLang="zh-CN" sz="2000" b="1" dirty="0">
                <a:solidFill>
                  <a:srgbClr val="00B0F0"/>
                </a:solidFill>
                <a:latin typeface="FrutigerLTStd-Light"/>
              </a:rPr>
              <a:t>)</a:t>
            </a:r>
            <a:r>
              <a:rPr lang="en-US" altLang="zh-CN" sz="2000" dirty="0">
                <a:latin typeface="FrutigerLTStd-Light"/>
              </a:rPr>
              <a:t>. Conversely, the levels </a:t>
            </a:r>
            <a:r>
              <a:rPr lang="en-US" altLang="zh-CN" sz="2000" dirty="0" smtClean="0">
                <a:latin typeface="FrutigerLTStd-Light"/>
              </a:rPr>
              <a:t>or activity </a:t>
            </a:r>
            <a:r>
              <a:rPr lang="en-US" altLang="zh-CN" sz="2000" dirty="0">
                <a:latin typeface="FrutigerLTStd-Light"/>
              </a:rPr>
              <a:t>of certain anti-apoptotic </a:t>
            </a:r>
            <a:r>
              <a:rPr lang="en-US" altLang="zh-CN" sz="2000" dirty="0" smtClean="0">
                <a:latin typeface="FrutigerLTStd-Light"/>
              </a:rPr>
              <a:t>proteins may </a:t>
            </a:r>
            <a:r>
              <a:rPr lang="en-US" altLang="zh-CN" sz="2000" dirty="0">
                <a:latin typeface="FrutigerLTStd-Light"/>
              </a:rPr>
              <a:t>be </a:t>
            </a:r>
            <a:r>
              <a:rPr lang="en-US" altLang="zh-CN" sz="2000" b="1" dirty="0">
                <a:solidFill>
                  <a:srgbClr val="FF0000"/>
                </a:solidFill>
                <a:latin typeface="FrutigerLTStd-Light"/>
              </a:rPr>
              <a:t>increased (</a:t>
            </a:r>
            <a:r>
              <a:rPr lang="en-US" altLang="zh-CN" sz="2000" b="1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sz="2000" b="1" dirty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sz="2000" dirty="0">
                <a:latin typeface="FrutigerLTStd-Light"/>
              </a:rPr>
              <a:t>. 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452872" y="48150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Anti-apoptotic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strategies used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by cancer cells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10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figure_09_3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" y="1973814"/>
            <a:ext cx="5779006" cy="307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83222" y="1803425"/>
            <a:ext cx="50588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These </a:t>
            </a:r>
            <a:r>
              <a:rPr lang="en-US" altLang="zh-CN" dirty="0" smtClean="0">
                <a:latin typeface="FrutigerLTStd-Light"/>
              </a:rPr>
              <a:t>electron micrographs </a:t>
            </a:r>
            <a:r>
              <a:rPr lang="en-US" altLang="zh-CN" dirty="0">
                <a:latin typeface="FrutigerLTStd-Light"/>
              </a:rPr>
              <a:t>reveal (</a:t>
            </a:r>
            <a:r>
              <a:rPr lang="en-US" altLang="zh-CN" i="1" dirty="0">
                <a:latin typeface="FrutigerLTStd-LightItalic"/>
              </a:rPr>
              <a:t>left panel</a:t>
            </a:r>
            <a:r>
              <a:rPr lang="en-US" altLang="zh-CN" dirty="0">
                <a:latin typeface="FrutigerLTStd-Light"/>
              </a:rPr>
              <a:t>) an </a:t>
            </a:r>
            <a:r>
              <a:rPr lang="en-US" altLang="zh-CN" dirty="0" smtClean="0">
                <a:latin typeface="FrutigerLTStd-Light"/>
              </a:rPr>
              <a:t>entire mitochondrion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below</a:t>
            </a:r>
            <a:r>
              <a:rPr lang="en-US" altLang="zh-CN" dirty="0">
                <a:latin typeface="FrutigerLTStd-Light"/>
              </a:rPr>
              <a:t>) that has </a:t>
            </a:r>
            <a:r>
              <a:rPr lang="en-US" altLang="zh-CN" dirty="0" smtClean="0">
                <a:latin typeface="FrutigerLTStd-Light"/>
              </a:rPr>
              <a:t>been engulfed </a:t>
            </a:r>
            <a:r>
              <a:rPr lang="en-US" altLang="zh-CN" dirty="0">
                <a:latin typeface="FrutigerLTStd-Light"/>
              </a:rPr>
              <a:t>in an </a:t>
            </a:r>
            <a:r>
              <a:rPr lang="en-US" altLang="zh-CN" dirty="0" err="1">
                <a:latin typeface="FrutigerLTStd-Light"/>
              </a:rPr>
              <a:t>autophagosome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i="1" dirty="0" smtClean="0">
                <a:latin typeface="FrutigerLTStd-LightItalic"/>
              </a:rPr>
              <a:t>arrows </a:t>
            </a:r>
            <a:r>
              <a:rPr lang="en-US" altLang="zh-CN" dirty="0">
                <a:latin typeface="FrutigerLTStd-Light"/>
              </a:rPr>
              <a:t>indicate structures that </a:t>
            </a:r>
            <a:r>
              <a:rPr lang="en-US" altLang="zh-CN" dirty="0" smtClean="0">
                <a:latin typeface="FrutigerLTStd-Light"/>
              </a:rPr>
              <a:t>have the </a:t>
            </a:r>
            <a:r>
              <a:rPr lang="en-US" altLang="zh-CN" dirty="0">
                <a:latin typeface="FrutigerLTStd-Light"/>
              </a:rPr>
              <a:t>multi-layered membrane </a:t>
            </a:r>
            <a:r>
              <a:rPr lang="en-US" altLang="zh-CN" dirty="0" smtClean="0">
                <a:latin typeface="FrutigerLTStd-Light"/>
              </a:rPr>
              <a:t>structures of </a:t>
            </a:r>
            <a:r>
              <a:rPr lang="en-US" altLang="zh-CN" dirty="0">
                <a:latin typeface="FrutigerLTStd-Light"/>
              </a:rPr>
              <a:t>an </a:t>
            </a:r>
            <a:r>
              <a:rPr lang="en-US" altLang="zh-CN" dirty="0" err="1">
                <a:latin typeface="FrutigerLTStd-Light"/>
              </a:rPr>
              <a:t>autophagosome</a:t>
            </a:r>
            <a:r>
              <a:rPr lang="en-US" altLang="zh-CN" dirty="0">
                <a:latin typeface="FrutigerLTStd-Light"/>
              </a:rPr>
              <a:t>, only one </a:t>
            </a:r>
            <a:r>
              <a:rPr lang="en-US" altLang="zh-CN" dirty="0" smtClean="0">
                <a:latin typeface="FrutigerLTStd-Light"/>
              </a:rPr>
              <a:t>of which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right arrow</a:t>
            </a:r>
            <a:r>
              <a:rPr lang="en-US" altLang="zh-CN" dirty="0">
                <a:latin typeface="FrutigerLTStd-Light"/>
              </a:rPr>
              <a:t>) can be </a:t>
            </a:r>
            <a:r>
              <a:rPr lang="en-US" altLang="zh-CN" dirty="0" smtClean="0">
                <a:latin typeface="FrutigerLTStd-Light"/>
              </a:rPr>
              <a:t>definitively identified </a:t>
            </a:r>
            <a:r>
              <a:rPr lang="en-US" altLang="zh-CN" dirty="0">
                <a:latin typeface="FrutigerLTStd-Light"/>
              </a:rPr>
              <a:t>because of its contents as </a:t>
            </a:r>
            <a:r>
              <a:rPr lang="en-US" altLang="zh-CN" dirty="0" smtClean="0">
                <a:latin typeface="FrutigerLTStd-Light"/>
              </a:rPr>
              <a:t>an </a:t>
            </a:r>
            <a:r>
              <a:rPr lang="en-US" altLang="zh-CN" dirty="0" err="1" smtClean="0">
                <a:latin typeface="FrutigerLTStd-Light"/>
              </a:rPr>
              <a:t>autophagosome</a:t>
            </a:r>
            <a:r>
              <a:rPr lang="en-US" altLang="zh-CN" dirty="0">
                <a:latin typeface="FrutigerLTStd-Light"/>
              </a:rPr>
              <a:t>. The </a:t>
            </a:r>
            <a:r>
              <a:rPr lang="en-US" altLang="zh-CN" i="1" dirty="0">
                <a:latin typeface="FrutigerLTStd-LightItalic"/>
              </a:rPr>
              <a:t>right panel </a:t>
            </a:r>
            <a:r>
              <a:rPr lang="en-US" altLang="zh-CN" dirty="0" smtClean="0">
                <a:latin typeface="FrutigerLTStd-Light"/>
              </a:rPr>
              <a:t>indicates an </a:t>
            </a:r>
            <a:r>
              <a:rPr lang="en-US" altLang="zh-CN" dirty="0" err="1">
                <a:latin typeface="FrutigerLTStd-Light"/>
              </a:rPr>
              <a:t>autophagosome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arrow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surrounding mitochondria </a:t>
            </a:r>
            <a:r>
              <a:rPr lang="en-US" altLang="zh-CN" dirty="0">
                <a:latin typeface="FrutigerLTStd-Light"/>
              </a:rPr>
              <a:t>(m) and fragments </a:t>
            </a:r>
            <a:r>
              <a:rPr lang="en-US" altLang="zh-CN" dirty="0" smtClean="0">
                <a:latin typeface="FrutigerLTStd-Light"/>
              </a:rPr>
              <a:t>of endoplasmic </a:t>
            </a:r>
            <a:r>
              <a:rPr lang="en-US" altLang="zh-CN" dirty="0">
                <a:latin typeface="FrutigerLTStd-Light"/>
              </a:rPr>
              <a:t>reticulum (e).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86968" y="481507"/>
            <a:ext cx="1067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FrutigerLTStd-Bold"/>
              </a:rPr>
              <a:t>Figure 9.37 Autophagy and </a:t>
            </a:r>
            <a:r>
              <a:rPr lang="en-US" altLang="zh-CN" sz="2800" b="1" dirty="0" smtClean="0">
                <a:latin typeface="FrutigerLTStd-Bold"/>
              </a:rPr>
              <a:t>alternative forms </a:t>
            </a:r>
            <a:r>
              <a:rPr lang="en-US" altLang="zh-CN" sz="2800" b="1" dirty="0">
                <a:latin typeface="FrutigerLTStd-Bold"/>
              </a:rPr>
              <a:t>of cell death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1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figure_09_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0" y="1186704"/>
            <a:ext cx="6991100" cy="524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44384" y="1944958"/>
            <a:ext cx="41330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a mouse model of liver </a:t>
            </a:r>
            <a:r>
              <a:rPr lang="en-US" altLang="zh-CN" dirty="0" smtClean="0">
                <a:latin typeface="FrutigerLTStd-Light"/>
              </a:rPr>
              <a:t>cancer pathogenesis</a:t>
            </a:r>
            <a:r>
              <a:rPr lang="en-US" altLang="zh-CN" dirty="0">
                <a:latin typeface="FrutigerLTStd-Light"/>
              </a:rPr>
              <a:t>, an H-</a:t>
            </a:r>
            <a:r>
              <a:rPr lang="en-US" altLang="zh-CN" i="1" dirty="0" err="1">
                <a:latin typeface="FrutigerLTStd-LightItalic"/>
              </a:rPr>
              <a:t>ras</a:t>
            </a:r>
            <a:r>
              <a:rPr lang="en-US" altLang="zh-CN" i="1" dirty="0">
                <a:latin typeface="FrutigerLTStd-LightItalic"/>
              </a:rPr>
              <a:t> </a:t>
            </a:r>
            <a:r>
              <a:rPr lang="en-US" altLang="zh-CN" dirty="0">
                <a:latin typeface="FrutigerLTStd-Light"/>
              </a:rPr>
              <a:t>oncogene was introduced into cultured </a:t>
            </a:r>
            <a:r>
              <a:rPr lang="en-US" altLang="zh-CN" dirty="0" err="1">
                <a:latin typeface="FrutigerLTStd-Light"/>
              </a:rPr>
              <a:t>hepatoblasts</a:t>
            </a:r>
            <a:r>
              <a:rPr lang="en-US" altLang="zh-CN" dirty="0">
                <a:latin typeface="FrutigerLTStd-Light"/>
              </a:rPr>
              <a:t> in which </a:t>
            </a:r>
            <a:r>
              <a:rPr lang="en-US" altLang="zh-CN" dirty="0" smtClean="0">
                <a:latin typeface="FrutigerLTStd-Light"/>
              </a:rPr>
              <a:t>p53 expression </a:t>
            </a:r>
            <a:r>
              <a:rPr lang="en-US" altLang="zh-CN" dirty="0">
                <a:latin typeface="FrutigerLTStd-Light"/>
              </a:rPr>
              <a:t>was suppressed by an inducible </a:t>
            </a:r>
            <a:r>
              <a:rPr lang="en-US" altLang="zh-CN" dirty="0" err="1">
                <a:latin typeface="FrutigerLTStd-Light"/>
              </a:rPr>
              <a:t>siRNA</a:t>
            </a:r>
            <a:r>
              <a:rPr lang="en-US" altLang="zh-CN" dirty="0">
                <a:latin typeface="FrutigerLTStd-Light"/>
              </a:rPr>
              <a:t> vector </a:t>
            </a:r>
            <a:r>
              <a:rPr lang="en-US" altLang="zh-CN" dirty="0" smtClean="0">
                <a:latin typeface="FrutigerLTStd-Light"/>
              </a:rPr>
              <a:t>construct. </a:t>
            </a:r>
            <a:r>
              <a:rPr lang="en-US" altLang="zh-CN" dirty="0">
                <a:latin typeface="FrutigerLTStd-Light"/>
              </a:rPr>
              <a:t>These cells were injected into the spleens of host mice, leading to their </a:t>
            </a:r>
            <a:r>
              <a:rPr lang="en-US" altLang="zh-CN" dirty="0" smtClean="0">
                <a:latin typeface="FrutigerLTStd-Light"/>
              </a:rPr>
              <a:t>implantation in </a:t>
            </a:r>
            <a:r>
              <a:rPr lang="en-US" altLang="zh-CN" dirty="0">
                <a:latin typeface="FrutigerLTStd-Light"/>
              </a:rPr>
              <a:t>the liver. </a:t>
            </a:r>
            <a:r>
              <a:rPr lang="en-US" altLang="zh-CN" dirty="0" smtClean="0">
                <a:latin typeface="FrutigerLTStd-Light"/>
              </a:rPr>
              <a:t>Tumors </a:t>
            </a:r>
            <a:r>
              <a:rPr lang="en-US" altLang="zh-CN" dirty="0">
                <a:latin typeface="FrutigerLTStd-Light"/>
              </a:rPr>
              <a:t>were imaged </a:t>
            </a:r>
            <a:r>
              <a:rPr lang="en-US" altLang="zh-CN" i="1" dirty="0">
                <a:latin typeface="FrutigerLTStd-LightItalic"/>
              </a:rPr>
              <a:t>in vivo </a:t>
            </a:r>
            <a:r>
              <a:rPr lang="en-US" altLang="zh-CN" dirty="0">
                <a:latin typeface="FrutigerLTStd-Light"/>
              </a:rPr>
              <a:t>through light released by </a:t>
            </a:r>
            <a:r>
              <a:rPr lang="en-US" altLang="zh-CN" dirty="0" smtClean="0">
                <a:latin typeface="FrutigerLTStd-Light"/>
              </a:rPr>
              <a:t>a luciferase </a:t>
            </a:r>
            <a:r>
              <a:rPr lang="en-US" altLang="zh-CN" dirty="0">
                <a:latin typeface="FrutigerLTStd-Light"/>
              </a:rPr>
              <a:t>gene borne by the tumor cells.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340826" y="342982"/>
            <a:ext cx="9241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9.38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Reactivation of p53 induces senescence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057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table_09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73" y="587248"/>
            <a:ext cx="5472113" cy="600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figure_09_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469" y="1044957"/>
            <a:ext cx="8520113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868" y="4432682"/>
            <a:ext cx="11109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phosphorylation of p53 by various kinases </a:t>
            </a:r>
            <a:r>
              <a:rPr lang="en-US" altLang="zh-CN" dirty="0" smtClean="0">
                <a:latin typeface="FrutigerLTStd-Light"/>
              </a:rPr>
              <a:t>represents </a:t>
            </a:r>
            <a:r>
              <a:rPr lang="en-US" altLang="zh-CN" dirty="0">
                <a:latin typeface="FrutigerLTStd-Light"/>
              </a:rPr>
              <a:t>only one type of modification that is </a:t>
            </a:r>
            <a:r>
              <a:rPr lang="en-US" altLang="zh-CN" dirty="0" smtClean="0">
                <a:latin typeface="FrutigerLTStd-Light"/>
              </a:rPr>
              <a:t>important to </a:t>
            </a:r>
            <a:r>
              <a:rPr lang="en-US" altLang="zh-CN" dirty="0">
                <a:latin typeface="FrutigerLTStd-Light"/>
              </a:rPr>
              <a:t>its functioning. In </a:t>
            </a:r>
            <a:r>
              <a:rPr lang="en-US" altLang="zh-CN" dirty="0" smtClean="0">
                <a:latin typeface="FrutigerLTStd-Light"/>
              </a:rPr>
              <a:t>addition, </a:t>
            </a:r>
            <a:r>
              <a:rPr lang="en-US" altLang="zh-CN" dirty="0">
                <a:latin typeface="FrutigerLTStd-Light"/>
              </a:rPr>
              <a:t>other enzymes modify it by attaching acetyl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 smtClean="0">
                <a:latin typeface="FrutigerLTStd-Light"/>
              </a:rPr>
              <a:t>), </a:t>
            </a:r>
            <a:r>
              <a:rPr lang="en-US" altLang="zh-CN" dirty="0" err="1" smtClean="0">
                <a:latin typeface="FrutigerLTStd-Light"/>
              </a:rPr>
              <a:t>ubiquityl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blue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err="1">
                <a:latin typeface="FrutigerLTStd-Light"/>
              </a:rPr>
              <a:t>sumoyl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purple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err="1">
                <a:latin typeface="FrutigerLTStd-Light"/>
              </a:rPr>
              <a:t>neddyl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yellow</a:t>
            </a:r>
            <a:r>
              <a:rPr lang="en-US" altLang="zh-CN" dirty="0">
                <a:latin typeface="FrutigerLTStd-Light"/>
              </a:rPr>
              <a:t>), and methyl (</a:t>
            </a:r>
            <a:r>
              <a:rPr lang="en-US" altLang="zh-CN" i="1" dirty="0" smtClean="0">
                <a:latin typeface="FrutigerLTStd-LightItalic"/>
              </a:rPr>
              <a:t>gray</a:t>
            </a:r>
            <a:r>
              <a:rPr lang="en-US" altLang="zh-CN" dirty="0" smtClean="0">
                <a:latin typeface="FrutigerLTStd-Light"/>
              </a:rPr>
              <a:t>) groups </a:t>
            </a:r>
            <a:r>
              <a:rPr lang="en-US" altLang="zh-CN" dirty="0">
                <a:latin typeface="FrutigerLTStd-Light"/>
              </a:rPr>
              <a:t>at the indicated amino acid residues and residue </a:t>
            </a:r>
            <a:r>
              <a:rPr lang="en-US" altLang="zh-CN" dirty="0" smtClean="0">
                <a:latin typeface="FrutigerLTStd-Light"/>
              </a:rPr>
              <a:t>numbers (</a:t>
            </a:r>
            <a:r>
              <a:rPr lang="en-US" altLang="zh-CN" i="1" dirty="0" smtClean="0">
                <a:latin typeface="FrutigerLTStd-LightItalic"/>
              </a:rPr>
              <a:t>black </a:t>
            </a:r>
            <a:r>
              <a:rPr lang="en-US" altLang="zh-CN" i="1" dirty="0">
                <a:latin typeface="FrutigerLTStd-LightItalic"/>
              </a:rPr>
              <a:t>type</a:t>
            </a:r>
            <a:r>
              <a:rPr lang="en-US" altLang="zh-CN" dirty="0">
                <a:latin typeface="FrutigerLTStd-Light"/>
              </a:rPr>
              <a:t>). The identities of the modifying enzymes are </a:t>
            </a:r>
            <a:r>
              <a:rPr lang="en-US" altLang="zh-CN" dirty="0" smtClean="0">
                <a:latin typeface="FrutigerLTStd-Light"/>
              </a:rPr>
              <a:t>indicated (</a:t>
            </a:r>
            <a:r>
              <a:rPr lang="en-US" altLang="zh-CN" i="1" dirty="0" smtClean="0">
                <a:latin typeface="FrutigerLTStd-LightItalic"/>
              </a:rPr>
              <a:t>various </a:t>
            </a:r>
            <a:r>
              <a:rPr lang="en-US" altLang="zh-CN" i="1" dirty="0">
                <a:latin typeface="FrutigerLTStd-LightItalic"/>
              </a:rPr>
              <a:t>font colors</a:t>
            </a:r>
            <a:r>
              <a:rPr lang="en-US" altLang="zh-CN" dirty="0">
                <a:latin typeface="FrutigerLTStd-Light"/>
              </a:rPr>
              <a:t>) next to the amino acid residue numbers.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Only a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small portion of these modifications have been linked to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specific p53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functions. </a:t>
            </a:r>
            <a:r>
              <a:rPr lang="en-US" altLang="zh-CN" dirty="0">
                <a:latin typeface="FrutigerLTStd-Light"/>
              </a:rPr>
              <a:t>One of these, phosphorylation of serine 46, </a:t>
            </a:r>
            <a:r>
              <a:rPr lang="en-US" altLang="zh-CN" dirty="0" smtClean="0">
                <a:latin typeface="FrutigerLTStd-Light"/>
              </a:rPr>
              <a:t>which is </a:t>
            </a:r>
            <a:r>
              <a:rPr lang="en-US" altLang="zh-CN" dirty="0">
                <a:latin typeface="FrutigerLTStd-Light"/>
              </a:rPr>
              <a:t>accomplished by any of 4 distinct kinases, activates the </a:t>
            </a:r>
            <a:r>
              <a:rPr lang="en-US" altLang="zh-CN" dirty="0" err="1" smtClean="0">
                <a:latin typeface="FrutigerLTStd-Light"/>
              </a:rPr>
              <a:t>proapoptotic</a:t>
            </a:r>
            <a:r>
              <a:rPr lang="en-US" altLang="zh-CN" dirty="0" smtClean="0">
                <a:latin typeface="FrutigerLTStd-Light"/>
              </a:rPr>
              <a:t> functions </a:t>
            </a:r>
            <a:r>
              <a:rPr lang="en-US" altLang="zh-CN" dirty="0">
                <a:latin typeface="FrutigerLTStd-Light"/>
              </a:rPr>
              <a:t>of p53.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87324" y="308216"/>
            <a:ext cx="11018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9.39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Multiple types of post-translational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modifications of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p53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05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3" name="Picture 3" descr="fig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05" y="943919"/>
            <a:ext cx="7615427" cy="56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41632" y="229728"/>
            <a:ext cx="7249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9.40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apoptotic circuit board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36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7720" y="95097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思考题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62456" y="2093976"/>
            <a:ext cx="873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p53</a:t>
            </a:r>
            <a:r>
              <a:rPr lang="zh-CN" altLang="en-US" dirty="0" smtClean="0"/>
              <a:t>基因突变的肿瘤中</a:t>
            </a:r>
            <a:r>
              <a:rPr lang="en-US" altLang="zh-CN" dirty="0" smtClean="0"/>
              <a:t>p53</a:t>
            </a:r>
            <a:r>
              <a:rPr lang="zh-CN" altLang="en-US" dirty="0" smtClean="0"/>
              <a:t>蛋白的表达相比未突变的正常组织要高，原因是什么？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2456" y="3773793"/>
            <a:ext cx="954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，设计一种策略，选择性杀伤</a:t>
            </a:r>
            <a:r>
              <a:rPr lang="en-US" altLang="zh-CN" i="1" dirty="0" smtClean="0"/>
              <a:t>p53</a:t>
            </a:r>
            <a:r>
              <a:rPr lang="zh-CN" altLang="en-US" dirty="0" smtClean="0"/>
              <a:t>基因突变的肿瘤细胞，而不伤害</a:t>
            </a:r>
            <a:r>
              <a:rPr lang="en-US" altLang="zh-CN" i="1" dirty="0" smtClean="0"/>
              <a:t>p53</a:t>
            </a:r>
            <a:r>
              <a:rPr lang="zh-CN" altLang="en-US" dirty="0" smtClean="0"/>
              <a:t>未突变的正常细胞。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2455" y="2963102"/>
            <a:ext cx="596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，肿瘤基因组中</a:t>
            </a:r>
            <a:r>
              <a:rPr lang="en-US" altLang="zh-CN" i="1" dirty="0" smtClean="0"/>
              <a:t>p53</a:t>
            </a:r>
            <a:r>
              <a:rPr lang="zh-CN" altLang="en-US" dirty="0" smtClean="0"/>
              <a:t>基因为什么倾向于突变而不是删除？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79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1129" y="2201918"/>
            <a:ext cx="10649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9.2 p53 is discovered to be a tumor suppressor gene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2856" y="1941404"/>
            <a:ext cx="1053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initial functional studies of p53 involved a substantial scientific detour: </a:t>
            </a:r>
            <a:r>
              <a:rPr lang="en-US" altLang="zh-CN" dirty="0" smtClean="0">
                <a:latin typeface="UtopiaStd-Regular"/>
              </a:rPr>
              <a:t>transfection of </a:t>
            </a:r>
            <a:r>
              <a:rPr lang="en-US" altLang="zh-CN" dirty="0">
                <a:latin typeface="UtopiaStd-Regular"/>
              </a:rPr>
              <a:t>a </a:t>
            </a:r>
            <a:r>
              <a:rPr lang="en-US" altLang="zh-CN" i="1" dirty="0">
                <a:latin typeface="UtopiaStd-Italic"/>
              </a:rPr>
              <a:t>p53 </a:t>
            </a:r>
            <a:r>
              <a:rPr lang="en-US" altLang="zh-CN" dirty="0">
                <a:latin typeface="UtopiaStd-Regular"/>
              </a:rPr>
              <a:t>cDNA clone into rat embryo fibroblasts revealed that this DNA </a:t>
            </a:r>
            <a:r>
              <a:rPr lang="en-US" altLang="zh-CN" dirty="0" smtClean="0">
                <a:latin typeface="UtopiaStd-Regular"/>
              </a:rPr>
              <a:t>could collaborate </a:t>
            </a:r>
            <a:r>
              <a:rPr lang="en-US" altLang="zh-CN" dirty="0">
                <a:latin typeface="UtopiaStd-Regular"/>
              </a:rPr>
              <a:t>with a co-introduced </a:t>
            </a:r>
            <a:r>
              <a:rPr lang="en-US" altLang="zh-CN" i="1" dirty="0" err="1">
                <a:latin typeface="UtopiaStd-Italic"/>
              </a:rPr>
              <a:t>ras</a:t>
            </a:r>
            <a:r>
              <a:rPr lang="en-US" altLang="zh-CN" i="1" dirty="0">
                <a:latin typeface="UtopiaStd-Italic"/>
              </a:rPr>
              <a:t> </a:t>
            </a:r>
            <a:r>
              <a:rPr lang="en-US" altLang="zh-CN" dirty="0">
                <a:latin typeface="UtopiaStd-Regular"/>
              </a:rPr>
              <a:t>oncogene in the transformation of these </a:t>
            </a:r>
            <a:r>
              <a:rPr lang="en-US" altLang="zh-CN" dirty="0" smtClean="0">
                <a:latin typeface="UtopiaStd-Regular"/>
              </a:rPr>
              <a:t>rodent cells</a:t>
            </a:r>
            <a:r>
              <a:rPr lang="en-US" altLang="zh-CN" dirty="0">
                <a:latin typeface="UtopiaStd-Regular"/>
              </a:rPr>
              <a:t>. Such activity suggested that the </a:t>
            </a:r>
            <a:r>
              <a:rPr lang="en-US" altLang="zh-CN" i="1" dirty="0">
                <a:latin typeface="UtopiaStd-Italic"/>
              </a:rPr>
              <a:t>p53 </a:t>
            </a:r>
            <a:r>
              <a:rPr lang="en-US" altLang="zh-CN" dirty="0">
                <a:latin typeface="UtopiaStd-Regular"/>
              </a:rPr>
              <a:t>gene </a:t>
            </a:r>
            <a:r>
              <a:rPr lang="en-US" altLang="zh-CN" dirty="0" smtClean="0">
                <a:latin typeface="UtopiaStd-Regular"/>
              </a:rPr>
              <a:t>might </a:t>
            </a:r>
            <a:r>
              <a:rPr lang="en-US" altLang="zh-CN" dirty="0">
                <a:latin typeface="UtopiaStd-Regular"/>
              </a:rPr>
              <a:t>operate as an oncogene, much like the </a:t>
            </a:r>
            <a:r>
              <a:rPr lang="en-US" altLang="zh-CN" i="1" dirty="0" err="1">
                <a:latin typeface="UtopiaStd-Italic"/>
              </a:rPr>
              <a:t>myc</a:t>
            </a:r>
            <a:r>
              <a:rPr lang="en-US" altLang="zh-CN" i="1" dirty="0">
                <a:latin typeface="UtopiaStd-Italic"/>
              </a:rPr>
              <a:t> </a:t>
            </a:r>
            <a:r>
              <a:rPr lang="en-US" altLang="zh-CN" dirty="0" smtClean="0">
                <a:latin typeface="UtopiaStd-Regular"/>
              </a:rPr>
              <a:t>oncogene.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752856" y="3821281"/>
            <a:ext cx="10421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By </a:t>
            </a:r>
            <a:r>
              <a:rPr lang="en-US" altLang="zh-CN" b="1" dirty="0">
                <a:solidFill>
                  <a:srgbClr val="FF0000"/>
                </a:solidFill>
                <a:latin typeface="UtopiaStd-Regular"/>
              </a:rPr>
              <a:t>1987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it became apparent that such point-mutated alleles of </a:t>
            </a:r>
            <a:r>
              <a:rPr lang="en-US" altLang="zh-CN" i="1" dirty="0">
                <a:solidFill>
                  <a:srgbClr val="000000"/>
                </a:solidFill>
                <a:latin typeface="UtopiaStd-Italic"/>
              </a:rPr>
              <a:t>p53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are common in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the genomes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of a wide variety of human tumor cells. Data accumulated from diverse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studies indicated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that the </a:t>
            </a:r>
            <a:r>
              <a:rPr lang="en-US" altLang="zh-CN" i="1" dirty="0">
                <a:solidFill>
                  <a:srgbClr val="000000"/>
                </a:solidFill>
                <a:latin typeface="UtopiaStd-Italic"/>
              </a:rPr>
              <a:t>p53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gene is mutated in 30 to 50% of commonly occurring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human cancers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9.4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3744" y="448056"/>
            <a:ext cx="693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p53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from oncogene to tumor suppressor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949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4131</Words>
  <Application>Microsoft Office PowerPoint</Application>
  <PresentationFormat>Widescreen</PresentationFormat>
  <Paragraphs>283</Paragraphs>
  <Slides>72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72</vt:i4>
      </vt:variant>
    </vt:vector>
  </HeadingPairs>
  <TitlesOfParts>
    <vt:vector size="89" baseType="lpstr">
      <vt:lpstr>ACaslonPro-Regular</vt:lpstr>
      <vt:lpstr>Arial Unicode MS</vt:lpstr>
      <vt:lpstr>FrutigerLTStd-Bold</vt:lpstr>
      <vt:lpstr>FrutigerLTStd-BoldItalic</vt:lpstr>
      <vt:lpstr>FrutigerLTStd-Light</vt:lpstr>
      <vt:lpstr>FrutigerLTStd-LightItalic</vt:lpstr>
      <vt:lpstr>Open Sans</vt:lpstr>
      <vt:lpstr>TimesNewRomanPSMT</vt:lpstr>
      <vt:lpstr>UtopiaStd-Italic</vt:lpstr>
      <vt:lpstr>UtopiaStd-Regular</vt:lpstr>
      <vt:lpstr>UtopiaStd-Semibold</vt:lpstr>
      <vt:lpstr>宋体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LXS</dc:creator>
  <cp:lastModifiedBy>Windows 用户</cp:lastModifiedBy>
  <cp:revision>184</cp:revision>
  <dcterms:created xsi:type="dcterms:W3CDTF">2016-07-10T08:24:10Z</dcterms:created>
  <dcterms:modified xsi:type="dcterms:W3CDTF">2023-11-16T23:04:18Z</dcterms:modified>
</cp:coreProperties>
</file>